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56" r:id="rId2"/>
    <p:sldId id="257" r:id="rId3"/>
    <p:sldId id="258" r:id="rId4"/>
    <p:sldId id="259" r:id="rId5"/>
  </p:sldIdLst>
  <p:sldSz cx="6858000" cy="9144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218" y="1776"/>
      </p:cViewPr>
      <p:guideLst>
        <p:guide orient="horz" pos="288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6002966-09F1-4737-AD88-C3705BF4A080}" type="datetimeFigureOut">
              <a:rPr lang="ru-RU"/>
              <a:pPr>
                <a:defRPr/>
              </a:pPr>
              <a:t>07.01.2018</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79389A3-295D-4CC5-A50A-7DB7B053170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2A0637-B566-439B-A452-A87351CE4377}" type="slidenum">
              <a:rPr lang="ru-RU">
                <a:cs typeface="Arial" charset="0"/>
              </a:rPr>
              <a:pPr fontAlgn="base">
                <a:spcBef>
                  <a:spcPct val="0"/>
                </a:spcBef>
                <a:spcAft>
                  <a:spcPct val="0"/>
                </a:spcAft>
              </a:pPr>
              <a:t>1</a:t>
            </a:fld>
            <a:endParaRPr lang="ru-RU">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0E0698-ADE1-4067-92E1-B67C36D84049}" type="slidenum">
              <a:rPr lang="ru-RU">
                <a:cs typeface="Arial" charset="0"/>
              </a:rPr>
              <a:pPr fontAlgn="base">
                <a:spcBef>
                  <a:spcPct val="0"/>
                </a:spcBef>
                <a:spcAft>
                  <a:spcPct val="0"/>
                </a:spcAft>
              </a:pPr>
              <a:t>2</a:t>
            </a:fld>
            <a:endParaRPr lang="ru-RU">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384891-31A1-46B5-960A-3DD86C591161}" type="slidenum">
              <a:rPr lang="ru-RU">
                <a:cs typeface="Arial" charset="0"/>
              </a:rPr>
              <a:pPr fontAlgn="base">
                <a:spcBef>
                  <a:spcPct val="0"/>
                </a:spcBef>
                <a:spcAft>
                  <a:spcPct val="0"/>
                </a:spcAft>
              </a:pPr>
              <a:t>3</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105346" y="6736727"/>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13186" y="4176388"/>
            <a:ext cx="5381513" cy="2390889"/>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C81B8B97-137D-40D8-A29B-7955EE3BF1BB}" type="datetimeFigureOut">
              <a:rPr lang="ru-RU"/>
              <a:pPr>
                <a:defRPr/>
              </a:pPr>
              <a:t>07.01.2018</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9D5E4CFB-ADC5-4C81-B58A-D8CF95F783D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9022834-8C40-4709-A624-9F7B0FEC9B0E}" type="datetimeFigureOut">
              <a:rPr lang="ru-RU"/>
              <a:pPr>
                <a:defRPr/>
              </a:pPr>
              <a:t>07.01.2018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FE94399-CB82-4AB0-B98A-9298F2D4A83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5" y="975360"/>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BFFB0D2D-66A1-4C4C-9BFE-94FDB149413A}" type="datetimeFigureOut">
              <a:rPr lang="ru-RU"/>
              <a:pPr>
                <a:defRPr/>
              </a:pPr>
              <a:t>07.01.2018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DDA4FC5-5CE4-478E-BB4A-B69171F08A8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9F198A85-F8A5-4690-975A-13E01F3BC99E}" type="datetimeFigureOut">
              <a:rPr lang="ru-RU"/>
              <a:pPr>
                <a:defRPr/>
              </a:pPr>
              <a:t>07.01.2018</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03F6A7EE-D889-42AE-B2BE-4E8416A2116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524896"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28" y="6143348"/>
            <a:ext cx="4477871" cy="1113947"/>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5F8F2B3B-E94E-4D4B-BDCD-5DDC5464F5D0}" type="datetimeFigureOut">
              <a:rPr lang="ru-RU"/>
              <a:pPr>
                <a:defRPr/>
              </a:pPr>
              <a:t>07.01.2018</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CD3F6634-08BD-450E-AC85-10729D6537C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8C61D10D-590E-4DA5-BB54-87EE6CF79F0C}" type="datetimeFigureOut">
              <a:rPr lang="ru-RU"/>
              <a:pPr>
                <a:defRPr/>
              </a:pPr>
              <a:t>07.01.2018</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E2DCE4D8-F5A5-4FB6-8898-F7F44AFCB11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C7D77EC6-9E0B-4370-8F6F-BE937343263A}" type="datetimeFigureOut">
              <a:rPr lang="ru-RU"/>
              <a:pPr>
                <a:defRPr/>
              </a:pPr>
              <a:t>07.01.2018</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E271BBC0-81FB-4D0E-AFE0-163F889B1AB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2DCB1E9-79D6-4124-BBF3-58BF8AA09C1C}" type="datetimeFigureOut">
              <a:rPr lang="ru-RU"/>
              <a:pPr>
                <a:defRPr/>
              </a:pPr>
              <a:t>07.01.2018</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F2BE18-B89C-4F68-956E-FBA5C4F0184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8B4C1A0-2B45-4D02-96B9-CF7E28853CCC}" type="datetimeFigureOut">
              <a:rPr lang="ru-RU"/>
              <a:pPr>
                <a:defRPr/>
              </a:pPr>
              <a:t>07.01.2018</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889BF8F5-E2B1-4492-BC7A-CE60FD3A8F0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1"/>
            <a:ext cx="2727064" cy="1677991"/>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0"/>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6"/>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229ED56C-8F52-4778-9B3F-701C2C886D83}" type="datetimeFigureOut">
              <a:rPr lang="ru-RU"/>
              <a:pPr>
                <a:defRPr/>
              </a:pPr>
              <a:t>07.01.2018</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D986BEA4-B838-4FF7-92DC-577032AEA3B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58415" y="1347315"/>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545451" y="5952561"/>
            <a:ext cx="4787654" cy="1524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B9704605-1993-445D-A9DC-E040418B0AC3}" type="datetimeFigureOut">
              <a:rPr lang="ru-RU"/>
              <a:pPr>
                <a:defRPr/>
              </a:pPr>
              <a:t>07.01.2018</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9DA03E55-8F22-44B5-A923-52000CE02F2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5024438"/>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344613" y="5829300"/>
            <a:ext cx="4884737"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857250" y="976313"/>
            <a:ext cx="4800600" cy="463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4629150" y="8229600"/>
            <a:ext cx="1885950" cy="487363"/>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cs typeface="+mn-cs"/>
              </a:defRPr>
            </a:lvl1pPr>
          </a:lstStyle>
          <a:p>
            <a:pPr>
              <a:defRPr/>
            </a:pPr>
            <a:fld id="{55CC5B4E-D124-4A36-BD11-C81E8FFD5FFC}" type="datetimeFigureOut">
              <a:rPr lang="ru-RU"/>
              <a:pPr>
                <a:defRPr/>
              </a:pPr>
              <a:t>07.01.2018</a:t>
            </a:fld>
            <a:endParaRPr lang="ru-RU"/>
          </a:p>
        </p:txBody>
      </p:sp>
      <p:sp>
        <p:nvSpPr>
          <p:cNvPr id="5" name="Footer Placeholder 4"/>
          <p:cNvSpPr>
            <a:spLocks noGrp="1"/>
          </p:cNvSpPr>
          <p:nvPr>
            <p:ph type="ftr" sz="quarter" idx="3"/>
          </p:nvPr>
        </p:nvSpPr>
        <p:spPr>
          <a:xfrm>
            <a:off x="342900" y="8229600"/>
            <a:ext cx="2514600" cy="487363"/>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2857500" y="8229600"/>
            <a:ext cx="1371600" cy="487363"/>
          </a:xfrm>
          <a:prstGeom prst="rect">
            <a:avLst/>
          </a:prstGeom>
        </p:spPr>
        <p:txBody>
          <a:bodyPr vert="horz" lIns="91440" tIns="45720" rIns="91440" bIns="45720" rtlCol="0" anchor="ctr"/>
          <a:lstStyle>
            <a:lvl1pPr algn="ctr" fontAlgn="auto">
              <a:spcBef>
                <a:spcPts val="0"/>
              </a:spcBef>
              <a:spcAft>
                <a:spcPts val="0"/>
              </a:spcAft>
              <a:defRPr sz="1200" b="1" smtClean="0">
                <a:solidFill>
                  <a:schemeClr val="tx1">
                    <a:lumMod val="50000"/>
                    <a:lumOff val="50000"/>
                  </a:schemeClr>
                </a:solidFill>
                <a:latin typeface="+mn-lt"/>
                <a:cs typeface="+mn-cs"/>
              </a:defRPr>
            </a:lvl1pPr>
          </a:lstStyle>
          <a:p>
            <a:pPr>
              <a:defRPr/>
            </a:pPr>
            <a:fld id="{9B7E40D9-6856-478A-8B8E-3BADE048E8C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1" r:id="rId5"/>
    <p:sldLayoutId id="2147483680" r:id="rId6"/>
    <p:sldLayoutId id="2147483679" r:id="rId7"/>
    <p:sldLayoutId id="2147483678" r:id="rId8"/>
    <p:sldLayoutId id="2147483686" r:id="rId9"/>
    <p:sldLayoutId id="2147483677" r:id="rId10"/>
    <p:sldLayoutId id="2147483676" r:id="rId11"/>
  </p:sldLayoutIdLst>
  <p:timing>
    <p:tnLst>
      <p:par>
        <p:cTn id="1" dur="indefinite" restart="never" nodeType="tmRoot"/>
      </p:par>
    </p:tnLst>
  </p:timing>
  <p:txStyles>
    <p:titleStyle>
      <a:lvl1pPr marL="319088" indent="-319088" algn="r" rtl="0" fontAlgn="base">
        <a:spcBef>
          <a:spcPct val="0"/>
        </a:spcBef>
        <a:spcAft>
          <a:spcPct val="0"/>
        </a:spcAft>
        <a:buClr>
          <a:srgbClr val="E46C0A"/>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2pPr>
      <a:lvl3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3pPr>
      <a:lvl4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4pPr>
      <a:lvl5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E46C0A"/>
        </a:buClr>
        <a:buSzPct val="130000"/>
        <a:buFont typeface="Georgia"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E46C0A"/>
        </a:buClr>
        <a:buSzPct val="130000"/>
        <a:buFont typeface="Georgia"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E46C0A"/>
        </a:buClr>
        <a:buSzPct val="130000"/>
        <a:buFont typeface="Georgia"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E46C0A"/>
        </a:buClr>
        <a:buSzPct val="130000"/>
        <a:buFont typeface="Georgia"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E46C0A"/>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edu.tatar.ru/saby/izmya/sch/read-news/1548218"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hyperlink" Target="https://edu.tatar.ru/saby/izmya/sch" TargetMode="External"/><Relationship Id="rId3" Type="http://schemas.openxmlformats.org/officeDocument/2006/relationships/hyperlink" Target="https://edu.tatar.ru/saby/izmya/sch/read-news/1565686" TargetMode="External"/><Relationship Id="rId7" Type="http://schemas.openxmlformats.org/officeDocument/2006/relationships/image" Target="../media/image7.jpeg"/><Relationship Id="rId2" Type="http://schemas.openxmlformats.org/officeDocument/2006/relationships/hyperlink" Target="https://edu.tatar.ru/saby/izmya/sch/read-news/1548610" TargetMode="Externa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s://edu.tatar.ru/saby/izmya/sch/read-news/1565638" TargetMode="External"/><Relationship Id="rId9" Type="http://schemas.openxmlformats.org/officeDocument/2006/relationships/hyperlink" Target="mailto:izmasaba@yandex.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utoShape 48"/>
          <p:cNvSpPr>
            <a:spLocks noChangeArrowheads="1"/>
          </p:cNvSpPr>
          <p:nvPr/>
        </p:nvSpPr>
        <p:spPr bwMode="auto">
          <a:xfrm>
            <a:off x="333375" y="3851275"/>
            <a:ext cx="6197600" cy="2952750"/>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Aft>
                <a:spcPts val="0"/>
              </a:spcAft>
              <a:defRPr/>
            </a:pPr>
            <a:r>
              <a:rPr lang="tt-RU" sz="1200" dirty="0">
                <a:latin typeface="Times New Roman" pitchFamily="18" charset="0"/>
                <a:cs typeface="Times New Roman" pitchFamily="18" charset="0"/>
              </a:rPr>
              <a:t>              </a:t>
            </a:r>
            <a:r>
              <a:rPr lang="tt-RU" sz="1200" i="1" dirty="0">
                <a:latin typeface="Times New Roman" pitchFamily="18" charset="0"/>
                <a:cs typeface="Times New Roman" pitchFamily="18" charset="0"/>
              </a:rPr>
              <a:t>                                    </a:t>
            </a:r>
            <a:r>
              <a:rPr lang="tt-RU" sz="1400" b="1" dirty="0">
                <a:solidFill>
                  <a:srgbClr val="C00000"/>
                </a:solidFill>
                <a:latin typeface="Times New Roman" pitchFamily="18" charset="0"/>
                <a:cs typeface="Times New Roman" pitchFamily="18" charset="0"/>
              </a:rPr>
              <a:t>1нче чирек нәтиҗәләре</a:t>
            </a:r>
          </a:p>
          <a:p>
            <a:pPr algn="just" fontAlgn="auto">
              <a:lnSpc>
                <a:spcPct val="107000"/>
              </a:lnSpc>
              <a:spcBef>
                <a:spcPts val="0"/>
              </a:spcBef>
              <a:spcAft>
                <a:spcPts val="800"/>
              </a:spcAft>
              <a:defRPr/>
            </a:pPr>
            <a:r>
              <a:rPr lang="tt-RU" sz="1400" b="1" dirty="0">
                <a:solidFill>
                  <a:srgbClr val="C00000"/>
                </a:solidFill>
                <a:latin typeface="Times New Roman" pitchFamily="18" charset="0"/>
                <a:cs typeface="Times New Roman" pitchFamily="18" charset="0"/>
              </a:rPr>
              <a:t>    </a:t>
            </a:r>
            <a:r>
              <a:rPr lang="tt-RU" sz="1200" dirty="0">
                <a:latin typeface="Times New Roman" panose="02020603050405020304" pitchFamily="18" charset="0"/>
                <a:ea typeface="Calibri" panose="020F0502020204030204" pitchFamily="34" charset="0"/>
                <a:cs typeface="Times New Roman" panose="02020603050405020304" pitchFamily="18" charset="0"/>
              </a:rPr>
              <a:t>Зур </a:t>
            </a:r>
            <a:r>
              <a:rPr lang="tt-RU" sz="1200" dirty="0">
                <a:latin typeface="Times New Roman" panose="02020603050405020304" pitchFamily="18" charset="0"/>
                <a:ea typeface="Calibri" panose="020F0502020204030204" pitchFamily="34" charset="0"/>
                <a:cs typeface="Times New Roman" panose="02020603050405020304" pitchFamily="18" charset="0"/>
              </a:rPr>
              <a:t>шатлыклар, якты өмет –хыяллар белән башланып киткән уку елының I чиреге сизелми дә үтеп китте. </a:t>
            </a:r>
            <a:r>
              <a:rPr lang="tt-RU" sz="1200" dirty="0">
                <a:latin typeface="Times New Roman" panose="02020603050405020304" pitchFamily="18" charset="0"/>
                <a:ea typeface="Calibri" panose="020F0502020204030204" pitchFamily="34" charset="0"/>
                <a:cs typeface="Times New Roman" panose="02020603050405020304" pitchFamily="18" charset="0"/>
              </a:rPr>
              <a:t>2017/2018 </a:t>
            </a:r>
            <a:r>
              <a:rPr lang="tt-RU" sz="1200" dirty="0">
                <a:latin typeface="Times New Roman" panose="02020603050405020304" pitchFamily="18" charset="0"/>
                <a:ea typeface="Calibri" panose="020F0502020204030204" pitchFamily="34" charset="0"/>
                <a:cs typeface="Times New Roman" panose="02020603050405020304" pitchFamily="18" charset="0"/>
              </a:rPr>
              <a:t>нче елда мәктәбебездә 156 бала белем һәм тәрбия ала. Уку буенча беренче чирек нәтиҗәләренә күз </a:t>
            </a:r>
            <a:r>
              <a:rPr lang="tt-RU" sz="1200" dirty="0">
                <a:latin typeface="Times New Roman" panose="02020603050405020304" pitchFamily="18" charset="0"/>
                <a:ea typeface="Calibri" panose="020F0502020204030204" pitchFamily="34" charset="0"/>
                <a:cs typeface="Times New Roman" panose="02020603050405020304" pitchFamily="18" charset="0"/>
              </a:rPr>
              <a:t>салсак, </a:t>
            </a:r>
            <a:r>
              <a:rPr lang="tt-RU" sz="1200" dirty="0">
                <a:latin typeface="Times New Roman" panose="02020603050405020304" pitchFamily="18" charset="0"/>
                <a:ea typeface="Calibri" panose="020F0502020204030204" pitchFamily="34" charset="0"/>
                <a:cs typeface="Times New Roman" panose="02020603050405020304" pitchFamily="18" charset="0"/>
              </a:rPr>
              <a:t>иң югары күрсәткеч башлангыч сыйныфлар арасыннан </a:t>
            </a:r>
            <a:r>
              <a:rPr lang="tt-RU" sz="1200" dirty="0">
                <a:latin typeface="Times New Roman" panose="02020603050405020304" pitchFamily="18" charset="0"/>
                <a:ea typeface="Calibri" panose="020F0502020204030204" pitchFamily="34" charset="0"/>
                <a:cs typeface="Times New Roman" panose="02020603050405020304" pitchFamily="18" charset="0"/>
              </a:rPr>
              <a:t>- 3 </a:t>
            </a:r>
            <a:r>
              <a:rPr lang="tt-RU" sz="1200" dirty="0">
                <a:latin typeface="Times New Roman" panose="02020603050405020304" pitchFamily="18" charset="0"/>
                <a:ea typeface="Calibri" panose="020F0502020204030204" pitchFamily="34" charset="0"/>
                <a:cs typeface="Times New Roman" panose="02020603050405020304" pitchFamily="18" charset="0"/>
              </a:rPr>
              <a:t>нче </a:t>
            </a:r>
            <a:r>
              <a:rPr lang="tt-RU" sz="1200" dirty="0">
                <a:latin typeface="Times New Roman" panose="02020603050405020304" pitchFamily="18" charset="0"/>
                <a:ea typeface="Calibri" panose="020F0502020204030204" pitchFamily="34" charset="0"/>
                <a:cs typeface="Times New Roman" panose="02020603050405020304" pitchFamily="18" charset="0"/>
              </a:rPr>
              <a:t>сыйныфларда </a:t>
            </a:r>
            <a:r>
              <a:rPr lang="tt-RU" sz="1200" dirty="0">
                <a:latin typeface="Times New Roman" panose="02020603050405020304" pitchFamily="18" charset="0"/>
                <a:ea typeface="Calibri" panose="020F0502020204030204" pitchFamily="34" charset="0"/>
                <a:cs typeface="Times New Roman" panose="02020603050405020304" pitchFamily="18" charset="0"/>
              </a:rPr>
              <a:t>78</a:t>
            </a:r>
            <a:r>
              <a:rPr lang="tt-RU" sz="1200" dirty="0">
                <a:latin typeface="Times New Roman" panose="02020603050405020304" pitchFamily="18" charset="0"/>
                <a:ea typeface="Calibri" panose="020F0502020204030204" pitchFamily="34" charset="0"/>
                <a:cs typeface="Times New Roman" panose="02020603050405020304" pitchFamily="18" charset="0"/>
              </a:rPr>
              <a:t>%.     </a:t>
            </a:r>
            <a:r>
              <a:rPr lang="tt-RU" sz="1200" dirty="0">
                <a:latin typeface="Times New Roman" panose="02020603050405020304" pitchFamily="18" charset="0"/>
                <a:ea typeface="Calibri" panose="020F0502020204030204" pitchFamily="34" charset="0"/>
                <a:cs typeface="Times New Roman" panose="02020603050405020304" pitchFamily="18" charset="0"/>
              </a:rPr>
              <a:t>I чирекне 57 укучы “4”ле һәм “5”ле </a:t>
            </a:r>
            <a:r>
              <a:rPr lang="tt-RU" sz="1200" dirty="0">
                <a:latin typeface="Times New Roman" panose="02020603050405020304" pitchFamily="18" charset="0"/>
                <a:ea typeface="Calibri" panose="020F0502020204030204" pitchFamily="34" charset="0"/>
                <a:cs typeface="Times New Roman" panose="02020603050405020304" pitchFamily="18" charset="0"/>
              </a:rPr>
              <a:t>билгеләренә, </a:t>
            </a:r>
            <a:r>
              <a:rPr lang="tt-RU" sz="1200" dirty="0">
                <a:latin typeface="Times New Roman" panose="02020603050405020304" pitchFamily="18" charset="0"/>
                <a:ea typeface="Calibri" panose="020F0502020204030204" pitchFamily="34" charset="0"/>
                <a:cs typeface="Times New Roman" panose="02020603050405020304" pitchFamily="18" charset="0"/>
              </a:rPr>
              <a:t>10 укучы гел “5”ле билгеләренә  тәмамлады. Алар: Шәйхетдинова Мәрьям, Усманова Нәзирә,Гыйлманова Зәлинә</a:t>
            </a:r>
            <a:r>
              <a:rPr lang="tt-RU" sz="1200" dirty="0">
                <a:latin typeface="Times New Roman" panose="02020603050405020304" pitchFamily="18" charset="0"/>
                <a:ea typeface="Calibri" panose="020F0502020204030204" pitchFamily="34" charset="0"/>
                <a:cs typeface="Times New Roman" panose="02020603050405020304" pitchFamily="18" charset="0"/>
              </a:rPr>
              <a:t>, Галимуллин </a:t>
            </a:r>
            <a:r>
              <a:rPr lang="tt-RU" sz="1200" dirty="0">
                <a:latin typeface="Times New Roman" panose="02020603050405020304" pitchFamily="18" charset="0"/>
                <a:ea typeface="Calibri" panose="020F0502020204030204" pitchFamily="34" charset="0"/>
                <a:cs typeface="Times New Roman" panose="02020603050405020304" pitchFamily="18" charset="0"/>
              </a:rPr>
              <a:t>Ирек, Марданова Азалия, Мифтахова Азалия,  Рамазанова Алсу</a:t>
            </a:r>
            <a:r>
              <a:rPr lang="tt-RU" sz="1200" dirty="0">
                <a:latin typeface="Times New Roman" panose="02020603050405020304" pitchFamily="18" charset="0"/>
                <a:ea typeface="Calibri" panose="020F0502020204030204" pitchFamily="34" charset="0"/>
                <a:cs typeface="Times New Roman" panose="02020603050405020304" pitchFamily="18" charset="0"/>
              </a:rPr>
              <a:t>, Шайдуллина </a:t>
            </a:r>
            <a:r>
              <a:rPr lang="tt-RU" sz="1200" dirty="0">
                <a:latin typeface="Times New Roman" panose="02020603050405020304" pitchFamily="18" charset="0"/>
                <a:ea typeface="Calibri" panose="020F0502020204030204" pitchFamily="34" charset="0"/>
                <a:cs typeface="Times New Roman" panose="02020603050405020304" pitchFamily="18" charset="0"/>
              </a:rPr>
              <a:t>Илүсә, Асатов Әмир, Арстамбекова </a:t>
            </a:r>
            <a:r>
              <a:rPr lang="tt-RU" sz="1200" dirty="0">
                <a:latin typeface="Times New Roman" panose="02020603050405020304" pitchFamily="18" charset="0"/>
                <a:ea typeface="Calibri" panose="020F0502020204030204" pitchFamily="34" charset="0"/>
                <a:cs typeface="Times New Roman" panose="02020603050405020304" pitchFamily="18" charset="0"/>
              </a:rPr>
              <a:t>Гөлназ.</a:t>
            </a: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a:p>
            <a:pPr algn="just" fontAlgn="auto">
              <a:lnSpc>
                <a:spcPct val="107000"/>
              </a:lnSpc>
              <a:spcBef>
                <a:spcPts val="0"/>
              </a:spcBef>
              <a:spcAft>
                <a:spcPts val="800"/>
              </a:spcAft>
              <a:defRPr/>
            </a:pPr>
            <a:r>
              <a:rPr lang="tt-RU" sz="1200" dirty="0">
                <a:latin typeface="Times New Roman" panose="02020603050405020304" pitchFamily="18" charset="0"/>
                <a:ea typeface="Calibri" panose="020F0502020204030204" pitchFamily="34" charset="0"/>
                <a:cs typeface="Times New Roman" panose="02020603050405020304" pitchFamily="18" charset="0"/>
              </a:rPr>
              <a:t>     Сыйфат </a:t>
            </a:r>
            <a:r>
              <a:rPr lang="tt-RU" sz="1200" dirty="0">
                <a:latin typeface="Times New Roman" panose="02020603050405020304" pitchFamily="18" charset="0"/>
                <a:ea typeface="Calibri" panose="020F0502020204030204" pitchFamily="34" charset="0"/>
                <a:cs typeface="Times New Roman" panose="02020603050405020304" pitchFamily="18" charset="0"/>
              </a:rPr>
              <a:t>түбәндәгечә</a:t>
            </a:r>
            <a:r>
              <a:rPr lang="tt-RU" sz="1200" dirty="0">
                <a:latin typeface="Times New Roman" panose="02020603050405020304" pitchFamily="18" charset="0"/>
                <a:ea typeface="Calibri" panose="020F0502020204030204" pitchFamily="34" charset="0"/>
                <a:cs typeface="Times New Roman" panose="02020603050405020304" pitchFamily="18" charset="0"/>
              </a:rPr>
              <a:t>: 2А сыйныф -62</a:t>
            </a:r>
            <a:r>
              <a:rPr lang="tt-RU" sz="1200" dirty="0">
                <a:latin typeface="Times New Roman" panose="02020603050405020304" pitchFamily="18" charset="0"/>
                <a:ea typeface="Calibri" panose="020F0502020204030204" pitchFamily="34" charset="0"/>
                <a:cs typeface="Times New Roman" panose="02020603050405020304" pitchFamily="18" charset="0"/>
              </a:rPr>
              <a:t>%, 2Б </a:t>
            </a:r>
            <a:r>
              <a:rPr lang="tt-RU" sz="1200" dirty="0">
                <a:latin typeface="Times New Roman" panose="02020603050405020304" pitchFamily="18" charset="0"/>
                <a:ea typeface="Calibri" panose="020F0502020204030204" pitchFamily="34" charset="0"/>
                <a:cs typeface="Times New Roman" panose="02020603050405020304" pitchFamily="18" charset="0"/>
              </a:rPr>
              <a:t>сыйныф – </a:t>
            </a:r>
            <a:r>
              <a:rPr lang="tt-RU" sz="1200" dirty="0">
                <a:latin typeface="Times New Roman" panose="02020603050405020304" pitchFamily="18" charset="0"/>
                <a:ea typeface="Calibri" panose="020F0502020204030204" pitchFamily="34" charset="0"/>
                <a:cs typeface="Times New Roman" panose="02020603050405020304" pitchFamily="18" charset="0"/>
              </a:rPr>
              <a:t>67%, </a:t>
            </a:r>
            <a:r>
              <a:rPr lang="tt-RU" sz="1200" dirty="0">
                <a:latin typeface="Times New Roman" panose="02020603050405020304" pitchFamily="18" charset="0"/>
                <a:ea typeface="Calibri" panose="020F0502020204030204" pitchFamily="34" charset="0"/>
                <a:cs typeface="Times New Roman" panose="02020603050405020304" pitchFamily="18" charset="0"/>
              </a:rPr>
              <a:t>3 сыйныф - </a:t>
            </a:r>
            <a:r>
              <a:rPr lang="tt-RU" sz="1200" dirty="0">
                <a:latin typeface="Times New Roman" panose="02020603050405020304" pitchFamily="18" charset="0"/>
                <a:ea typeface="Calibri" panose="020F0502020204030204" pitchFamily="34" charset="0"/>
                <a:cs typeface="Times New Roman" panose="02020603050405020304" pitchFamily="18" charset="0"/>
              </a:rPr>
              <a:t>78%, </a:t>
            </a:r>
            <a:r>
              <a:rPr lang="tt-RU" sz="1200" dirty="0">
                <a:latin typeface="Times New Roman" panose="02020603050405020304" pitchFamily="18" charset="0"/>
                <a:ea typeface="Calibri" panose="020F0502020204030204" pitchFamily="34" charset="0"/>
                <a:cs typeface="Times New Roman" panose="02020603050405020304" pitchFamily="18" charset="0"/>
              </a:rPr>
              <a:t>4А сыйныф </a:t>
            </a:r>
            <a:r>
              <a:rPr lang="tt-RU" sz="1200" dirty="0">
                <a:latin typeface="Times New Roman" panose="02020603050405020304" pitchFamily="18" charset="0"/>
                <a:ea typeface="Calibri" panose="020F0502020204030204" pitchFamily="34" charset="0"/>
                <a:cs typeface="Times New Roman" panose="02020603050405020304" pitchFamily="18" charset="0"/>
              </a:rPr>
              <a:t>– 68%, </a:t>
            </a:r>
            <a:r>
              <a:rPr lang="tt-RU" sz="1200" dirty="0">
                <a:latin typeface="Times New Roman" panose="02020603050405020304" pitchFamily="18" charset="0"/>
                <a:ea typeface="Calibri" panose="020F0502020204030204" pitchFamily="34" charset="0"/>
                <a:cs typeface="Times New Roman" panose="02020603050405020304" pitchFamily="18" charset="0"/>
              </a:rPr>
              <a:t>4Б сыйныф </a:t>
            </a:r>
            <a:r>
              <a:rPr lang="tt-RU" sz="1200" dirty="0">
                <a:latin typeface="Times New Roman" panose="02020603050405020304" pitchFamily="18" charset="0"/>
                <a:ea typeface="Calibri" panose="020F0502020204030204" pitchFamily="34" charset="0"/>
                <a:cs typeface="Times New Roman" panose="02020603050405020304" pitchFamily="18" charset="0"/>
              </a:rPr>
              <a:t>– 46%, </a:t>
            </a:r>
            <a:r>
              <a:rPr lang="tt-RU" sz="1200" dirty="0">
                <a:latin typeface="Times New Roman" panose="02020603050405020304" pitchFamily="18" charset="0"/>
                <a:ea typeface="Calibri" panose="020F0502020204030204" pitchFamily="34" charset="0"/>
                <a:cs typeface="Times New Roman" panose="02020603050405020304" pitchFamily="18" charset="0"/>
              </a:rPr>
              <a:t>5 сыйныф </a:t>
            </a:r>
            <a:r>
              <a:rPr lang="tt-RU" sz="1200" dirty="0">
                <a:latin typeface="Times New Roman" panose="02020603050405020304" pitchFamily="18" charset="0"/>
                <a:ea typeface="Calibri" panose="020F0502020204030204" pitchFamily="34" charset="0"/>
                <a:cs typeface="Times New Roman" panose="02020603050405020304" pitchFamily="18" charset="0"/>
              </a:rPr>
              <a:t>– 67%, </a:t>
            </a:r>
            <a:r>
              <a:rPr lang="tt-RU" sz="1200" dirty="0">
                <a:latin typeface="Times New Roman" panose="02020603050405020304" pitchFamily="18" charset="0"/>
                <a:ea typeface="Calibri" panose="020F0502020204030204" pitchFamily="34" charset="0"/>
                <a:cs typeface="Times New Roman" panose="02020603050405020304" pitchFamily="18" charset="0"/>
              </a:rPr>
              <a:t>6 сыйныф </a:t>
            </a:r>
            <a:r>
              <a:rPr lang="tt-RU" sz="1200" dirty="0">
                <a:latin typeface="Times New Roman" panose="02020603050405020304" pitchFamily="18" charset="0"/>
                <a:ea typeface="Calibri" panose="020F0502020204030204" pitchFamily="34" charset="0"/>
                <a:cs typeface="Times New Roman" panose="02020603050405020304" pitchFamily="18" charset="0"/>
              </a:rPr>
              <a:t>– 33%, </a:t>
            </a:r>
            <a:r>
              <a:rPr lang="tt-RU" sz="1200" dirty="0">
                <a:latin typeface="Times New Roman" panose="02020603050405020304" pitchFamily="18" charset="0"/>
                <a:ea typeface="Calibri" panose="020F0502020204030204" pitchFamily="34" charset="0"/>
                <a:cs typeface="Times New Roman" panose="02020603050405020304" pitchFamily="18" charset="0"/>
              </a:rPr>
              <a:t>7 сыйныф </a:t>
            </a:r>
            <a:r>
              <a:rPr lang="tt-RU" sz="1200" dirty="0">
                <a:latin typeface="Times New Roman" panose="02020603050405020304" pitchFamily="18" charset="0"/>
                <a:ea typeface="Calibri" panose="020F0502020204030204" pitchFamily="34" charset="0"/>
                <a:cs typeface="Times New Roman" panose="02020603050405020304" pitchFamily="18" charset="0"/>
              </a:rPr>
              <a:t>– 50%, 8 – 43%,  9 – 18%.  Аларга алдынгы класслардан үрнәк алырга дигән киңәш бирәбез. Мәктәп буенча күрсәткеч </a:t>
            </a:r>
            <a:r>
              <a:rPr lang="tt-RU" sz="1400" dirty="0">
                <a:latin typeface="Times New Roman" panose="02020603050405020304" pitchFamily="18" charset="0"/>
                <a:ea typeface="Calibri" panose="020F0502020204030204" pitchFamily="34" charset="0"/>
                <a:cs typeface="Times New Roman" panose="02020603050405020304" pitchFamily="18" charset="0"/>
              </a:rPr>
              <a:t>53%.</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defRPr/>
            </a:pPr>
            <a:endParaRPr lang="tt-RU" sz="1400" b="1" dirty="0">
              <a:solidFill>
                <a:srgbClr val="C00000"/>
              </a:solidFill>
              <a:latin typeface="Times New Roman" pitchFamily="18" charset="0"/>
              <a:cs typeface="Times New Roman" pitchFamily="18"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
        <p:nvSpPr>
          <p:cNvPr id="2" name="Скругленный прямоугольник 1"/>
          <p:cNvSpPr/>
          <p:nvPr/>
        </p:nvSpPr>
        <p:spPr>
          <a:xfrm>
            <a:off x="333375" y="2268538"/>
            <a:ext cx="6321425" cy="158273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chemeClr val="accent1">
                    <a:lumMod val="75000"/>
                  </a:schemeClr>
                </a:solidFill>
                <a:latin typeface="Times New Roman" pitchFamily="18" charset="0"/>
                <a:cs typeface="Times New Roman" pitchFamily="18" charset="0"/>
              </a:rPr>
              <a:t> </a:t>
            </a:r>
            <a:r>
              <a:rPr lang="ru-RU" sz="1400" b="1" dirty="0" err="1">
                <a:solidFill>
                  <a:schemeClr val="accent1">
                    <a:lumMod val="75000"/>
                  </a:schemeClr>
                </a:solidFill>
                <a:latin typeface="Times New Roman" pitchFamily="18" charset="0"/>
                <a:cs typeface="Times New Roman" pitchFamily="18" charset="0"/>
              </a:rPr>
              <a:t>Бүгенге</a:t>
            </a:r>
            <a:r>
              <a:rPr lang="ru-RU" sz="1400" b="1" dirty="0">
                <a:solidFill>
                  <a:schemeClr val="accent1">
                    <a:lumMod val="75000"/>
                  </a:schemeClr>
                </a:solidFill>
                <a:latin typeface="Times New Roman" pitchFamily="18" charset="0"/>
                <a:cs typeface="Times New Roman" pitchFamily="18" charset="0"/>
              </a:rPr>
              <a:t> </a:t>
            </a:r>
            <a:r>
              <a:rPr lang="ru-RU" sz="1400" b="1" dirty="0" err="1">
                <a:solidFill>
                  <a:schemeClr val="accent1">
                    <a:lumMod val="75000"/>
                  </a:schemeClr>
                </a:solidFill>
                <a:latin typeface="Times New Roman" pitchFamily="18" charset="0"/>
                <a:cs typeface="Times New Roman" pitchFamily="18" charset="0"/>
              </a:rPr>
              <a:t>санда</a:t>
            </a:r>
            <a:r>
              <a:rPr lang="ru-RU" sz="1400" b="1" dirty="0">
                <a:solidFill>
                  <a:schemeClr val="accent1">
                    <a:lumMod val="75000"/>
                  </a:schemeClr>
                </a:solidFill>
                <a:latin typeface="Times New Roman" pitchFamily="18" charset="0"/>
                <a:cs typeface="Times New Roman" pitchFamily="18" charset="0"/>
              </a:rPr>
              <a:t>:</a:t>
            </a:r>
          </a:p>
          <a:p>
            <a:pPr marL="285750" indent="-285750" fontAlgn="auto">
              <a:spcBef>
                <a:spcPts val="0"/>
              </a:spcBef>
              <a:spcAft>
                <a:spcPts val="0"/>
              </a:spcAft>
              <a:defRPr/>
            </a:pPr>
            <a:r>
              <a:rPr lang="en-US" sz="1400" b="1" dirty="0">
                <a:solidFill>
                  <a:srgbClr val="7030A0"/>
                </a:solidFill>
                <a:latin typeface="Times New Roman" pitchFamily="18" charset="0"/>
                <a:cs typeface="Times New Roman" pitchFamily="18" charset="0"/>
              </a:rPr>
              <a:t>*</a:t>
            </a:r>
            <a:r>
              <a:rPr lang="tt-RU" sz="1400" b="1" dirty="0">
                <a:solidFill>
                  <a:srgbClr val="7030A0"/>
                </a:solidFill>
                <a:latin typeface="Times New Roman" pitchFamily="18" charset="0"/>
                <a:cs typeface="Times New Roman" pitchFamily="18" charset="0"/>
              </a:rPr>
              <a:t>1нче чирек нәтиҗәләре                             * Янәшәбездә өлкәннәр</a:t>
            </a:r>
          </a:p>
          <a:p>
            <a:pPr marL="285750" indent="-285750" fontAlgn="auto">
              <a:spcBef>
                <a:spcPts val="0"/>
              </a:spcBef>
              <a:spcAft>
                <a:spcPts val="0"/>
              </a:spcAft>
              <a:defRPr/>
            </a:pPr>
            <a:endParaRPr lang="tt-RU" sz="1400" b="1" dirty="0">
              <a:solidFill>
                <a:srgbClr val="7030A0"/>
              </a:solidFill>
              <a:latin typeface="Times New Roman" pitchFamily="18" charset="0"/>
              <a:cs typeface="Times New Roman" pitchFamily="18" charset="0"/>
            </a:endParaRPr>
          </a:p>
          <a:p>
            <a:pPr marL="285750" indent="-285750" fontAlgn="auto">
              <a:spcBef>
                <a:spcPts val="0"/>
              </a:spcBef>
              <a:spcAft>
                <a:spcPts val="0"/>
              </a:spcAft>
              <a:defRPr/>
            </a:pPr>
            <a:r>
              <a:rPr lang="en-US" sz="1400" b="1" dirty="0">
                <a:solidFill>
                  <a:srgbClr val="7030A0"/>
                </a:solidFill>
                <a:latin typeface="Times New Roman" pitchFamily="18" charset="0"/>
                <a:cs typeface="Times New Roman" pitchFamily="18" charset="0"/>
              </a:rPr>
              <a:t>*</a:t>
            </a:r>
            <a:r>
              <a:rPr lang="tt-RU" sz="1400" b="1" dirty="0">
                <a:solidFill>
                  <a:srgbClr val="7030A0"/>
                </a:solidFill>
                <a:latin typeface="Times New Roman" pitchFamily="18" charset="0"/>
                <a:cs typeface="Times New Roman" pitchFamily="18" charset="0"/>
              </a:rPr>
              <a:t>“Бәйрәм белән, укытучым”</a:t>
            </a:r>
            <a:r>
              <a:rPr lang="en-US" sz="1400" b="1" dirty="0">
                <a:solidFill>
                  <a:srgbClr val="7030A0"/>
                </a:solidFill>
                <a:latin typeface="Times New Roman" pitchFamily="18" charset="0"/>
                <a:cs typeface="Times New Roman" pitchFamily="18" charset="0"/>
              </a:rPr>
              <a:t> </a:t>
            </a:r>
            <a:r>
              <a:rPr lang="tt-RU" sz="1400" b="1" dirty="0">
                <a:solidFill>
                  <a:srgbClr val="7030A0"/>
                </a:solidFill>
                <a:latin typeface="Times New Roman" pitchFamily="18" charset="0"/>
                <a:cs typeface="Times New Roman" pitchFamily="18" charset="0"/>
              </a:rPr>
              <a:t>                    </a:t>
            </a:r>
            <a:r>
              <a:rPr lang="en-US" sz="1400" b="1" dirty="0">
                <a:solidFill>
                  <a:srgbClr val="7030A0"/>
                </a:solidFill>
                <a:latin typeface="Times New Roman" pitchFamily="18" charset="0"/>
                <a:cs typeface="Times New Roman" pitchFamily="18" charset="0"/>
              </a:rPr>
              <a:t>*</a:t>
            </a:r>
            <a:r>
              <a:rPr lang="tt-RU" sz="1400" b="1" dirty="0">
                <a:solidFill>
                  <a:srgbClr val="7030A0"/>
                </a:solidFill>
                <a:latin typeface="Times New Roman" pitchFamily="18" charset="0"/>
                <a:cs typeface="Times New Roman" pitchFamily="18" charset="0"/>
              </a:rPr>
              <a:t> Мәктәп тормышы</a:t>
            </a:r>
          </a:p>
        </p:txBody>
      </p:sp>
      <p:sp>
        <p:nvSpPr>
          <p:cNvPr id="14339" name="AutoShape 2" descr="https://edu.tatar.ru/upload/news/1583506.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sp>
        <p:nvSpPr>
          <p:cNvPr id="6" name="Лента лицом вверх 5"/>
          <p:cNvSpPr/>
          <p:nvPr/>
        </p:nvSpPr>
        <p:spPr>
          <a:xfrm>
            <a:off x="333375" y="1692275"/>
            <a:ext cx="6191250" cy="612775"/>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a:t>Яшьлек, октябрь 2017  №2</a:t>
            </a:r>
            <a:endParaRPr lang="ru-RU" dirty="0"/>
          </a:p>
        </p:txBody>
      </p:sp>
      <p:pic>
        <p:nvPicPr>
          <p:cNvPr id="14341" name="Рисунок 3"/>
          <p:cNvPicPr>
            <a:picLocks noChangeAspect="1"/>
          </p:cNvPicPr>
          <p:nvPr/>
        </p:nvPicPr>
        <p:blipFill>
          <a:blip r:embed="rId3"/>
          <a:srcRect/>
          <a:stretch>
            <a:fillRect/>
          </a:stretch>
        </p:blipFill>
        <p:spPr bwMode="auto">
          <a:xfrm>
            <a:off x="0" y="19050"/>
            <a:ext cx="6858000" cy="1581150"/>
          </a:xfrm>
          <a:prstGeom prst="rect">
            <a:avLst/>
          </a:prstGeom>
          <a:noFill/>
          <a:ln w="9525">
            <a:noFill/>
            <a:miter lim="800000"/>
            <a:headEnd/>
            <a:tailEnd/>
          </a:ln>
        </p:spPr>
      </p:pic>
      <p:sp>
        <p:nvSpPr>
          <p:cNvPr id="8" name="Скругленный прямоугольник 7"/>
          <p:cNvSpPr/>
          <p:nvPr/>
        </p:nvSpPr>
        <p:spPr>
          <a:xfrm>
            <a:off x="404813" y="7164388"/>
            <a:ext cx="6192837" cy="165576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r>
              <a:rPr lang="tt-RU" sz="1200">
                <a:solidFill>
                  <a:srgbClr val="C00000"/>
                </a:solidFill>
                <a:latin typeface="Times New Roman" pitchFamily="18" charset="0"/>
                <a:cs typeface="Times New Roman" pitchFamily="18" charset="0"/>
              </a:rPr>
              <a:t>"Иң белемлеләр" акциясе</a:t>
            </a:r>
          </a:p>
          <a:p>
            <a:pPr algn="just"/>
            <a:r>
              <a:rPr lang="tt-RU" sz="1200">
                <a:solidFill>
                  <a:schemeClr val="tx1"/>
                </a:solidFill>
                <a:cs typeface="Arial" charset="0"/>
              </a:rPr>
              <a:t>   </a:t>
            </a:r>
            <a:r>
              <a:rPr lang="tt-RU" sz="1200">
                <a:solidFill>
                  <a:schemeClr val="tx1"/>
                </a:solidFill>
                <a:latin typeface="Times New Roman" pitchFamily="18" charset="0"/>
                <a:cs typeface="Times New Roman" pitchFamily="18" charset="0"/>
              </a:rPr>
              <a:t>Белемле булу - үзең өчен бәхет, дустың өчен бүләк, ә дошманың өчен - һәнҗәр диләр. Ә белемле булу өчен күп укырга, тырышырга кирәк. Безнең мәктәбебездә дә укучыларда белем алуга омтылыш булдыру максатыннан 2016/2017нче уку елыннан башлап якташ язучыбыз Гөлсинә апа Галимуллина премиясе булдырылды. Ай саен "Иң белемлеләр" акциясе үткәрелеп, иң күп "5"ле алучы укучылар билгеләнеп барыла.</a:t>
            </a:r>
          </a:p>
          <a:p>
            <a:pPr algn="ctr"/>
            <a:endParaRPr lang="ru-RU" sz="1400">
              <a:solidFill>
                <a:schemeClr val="tx1"/>
              </a:solidFill>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7"/>
          <p:cNvSpPr>
            <a:spLocks noChangeArrowheads="1"/>
          </p:cNvSpPr>
          <p:nvPr/>
        </p:nvSpPr>
        <p:spPr bwMode="auto">
          <a:xfrm>
            <a:off x="188913" y="1187450"/>
            <a:ext cx="6192837" cy="7705725"/>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a:lstStyle/>
          <a:p>
            <a:pPr algn="ctr" fontAlgn="auto">
              <a:spcBef>
                <a:spcPts val="0"/>
              </a:spcBef>
              <a:spcAft>
                <a:spcPts val="0"/>
              </a:spcAft>
              <a:defRPr/>
            </a:pPr>
            <a:r>
              <a:rPr lang="tt-RU" sz="1400" b="1" dirty="0">
                <a:solidFill>
                  <a:srgbClr val="7030A0"/>
                </a:solidFill>
                <a:latin typeface="Times New Roman" pitchFamily="18" charset="0"/>
                <a:cs typeface="Arial" pitchFamily="34" charset="0"/>
              </a:rPr>
              <a:t> “Янәшәбездә өлкәннәр”</a:t>
            </a:r>
            <a:r>
              <a:rPr lang="ru-RU" sz="1400" dirty="0">
                <a:latin typeface="+mn-lt"/>
                <a:cs typeface="+mn-cs"/>
              </a:rPr>
              <a:t> </a:t>
            </a:r>
          </a:p>
          <a:p>
            <a:pPr algn="just" fontAlgn="auto">
              <a:spcBef>
                <a:spcPts val="0"/>
              </a:spcBef>
              <a:spcAft>
                <a:spcPts val="0"/>
              </a:spcAft>
              <a:defRPr/>
            </a:pPr>
            <a:r>
              <a:rPr lang="ru-RU" sz="1200" dirty="0">
                <a:latin typeface="Times New Roman" pitchFamily="18" charset="0"/>
                <a:cs typeface="Times New Roman" pitchFamily="18" charset="0"/>
              </a:rPr>
              <a:t>Ел </a:t>
            </a:r>
            <a:r>
              <a:rPr lang="ru-RU" sz="1200" dirty="0" err="1">
                <a:latin typeface="Times New Roman" pitchFamily="18" charset="0"/>
                <a:cs typeface="Times New Roman" pitchFamily="18" charset="0"/>
              </a:rPr>
              <a:t>саен</a:t>
            </a:r>
            <a:r>
              <a:rPr lang="ru-RU" sz="1200" dirty="0">
                <a:latin typeface="Times New Roman" pitchFamily="18" charset="0"/>
                <a:cs typeface="Times New Roman" pitchFamily="18" charset="0"/>
              </a:rPr>
              <a:t> алтын </a:t>
            </a:r>
            <a:r>
              <a:rPr lang="ru-RU" sz="1200" dirty="0" err="1">
                <a:latin typeface="Times New Roman" pitchFamily="18" charset="0"/>
                <a:cs typeface="Times New Roman" pitchFamily="18" charset="0"/>
              </a:rPr>
              <a:t>көз чорында</a:t>
            </a:r>
            <a:r>
              <a:rPr lang="ru-RU" sz="1200" dirty="0">
                <a:latin typeface="Times New Roman" pitchFamily="18" charset="0"/>
                <a:cs typeface="Times New Roman" pitchFamily="18" charset="0"/>
              </a:rPr>
              <a:t> без </a:t>
            </a:r>
            <a:r>
              <a:rPr lang="ru-RU" sz="1200" dirty="0" err="1">
                <a:latin typeface="Times New Roman" pitchFamily="18" charset="0"/>
                <a:cs typeface="Times New Roman" pitchFamily="18" charset="0"/>
              </a:rPr>
              <a:t>һәрвакыт янәшәбездә булган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шатлыгыбызны-кайгыбызны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уртаклашкан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киңәш-табышлары белән ярдәмгә ашкынган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һичьюгы һәрвакыт күңеле белән һәр адымыбыз</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өчен борчылган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өлкәннәребез- әби-бабайларыбызны хөрмәтлибез</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Хәер, әлеге мөхтәрәм кешеләребез һәр көн саен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хөрмәткә лаеклы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булсалар</a:t>
            </a:r>
            <a:r>
              <a:rPr lang="ru-RU" sz="1200" dirty="0">
                <a:latin typeface="Times New Roman" pitchFamily="18" charset="0"/>
                <a:cs typeface="Times New Roman" pitchFamily="18" charset="0"/>
              </a:rPr>
              <a:t> да, </a:t>
            </a:r>
            <a:r>
              <a:rPr lang="ru-RU" sz="1200" dirty="0" err="1">
                <a:latin typeface="Times New Roman" pitchFamily="18" charset="0"/>
                <a:cs typeface="Times New Roman" pitchFamily="18" charset="0"/>
              </a:rPr>
              <a:t>Берләшкән Миллләтләр оешмасының Генераль</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Ассамблеясе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карары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нигезендә </a:t>
            </a:r>
            <a:r>
              <a:rPr lang="ru-RU" sz="1200" dirty="0">
                <a:latin typeface="Times New Roman" pitchFamily="18" charset="0"/>
                <a:cs typeface="Times New Roman" pitchFamily="18" charset="0"/>
              </a:rPr>
              <a:t>1 </a:t>
            </a:r>
            <a:r>
              <a:rPr lang="tt-RU" sz="1200" dirty="0">
                <a:latin typeface="Times New Roman" pitchFamily="18" charset="0"/>
                <a:cs typeface="Times New Roman" pitchFamily="18" charset="0"/>
              </a:rPr>
              <a:t>нче </a:t>
            </a:r>
            <a:r>
              <a:rPr lang="ru-RU" sz="1200" dirty="0">
                <a:latin typeface="Times New Roman" pitchFamily="18" charset="0"/>
                <a:cs typeface="Times New Roman" pitchFamily="18" charset="0"/>
              </a:rPr>
              <a:t>октябрь, </a:t>
            </a:r>
            <a:r>
              <a:rPr lang="ru-RU" sz="1200" dirty="0" err="1">
                <a:latin typeface="Times New Roman" pitchFamily="18" charset="0"/>
                <a:cs typeface="Times New Roman" pitchFamily="18" charset="0"/>
              </a:rPr>
              <a:t>алар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өчен махсус</a:t>
            </a:r>
            <a:r>
              <a:rPr lang="ru-RU" sz="1200" dirty="0">
                <a:latin typeface="Times New Roman" pitchFamily="18" charset="0"/>
                <a:cs typeface="Times New Roman" pitchFamily="18" charset="0"/>
              </a:rPr>
              <a:t> - </a:t>
            </a:r>
            <a:r>
              <a:rPr lang="ru-RU" sz="1200" dirty="0" err="1">
                <a:latin typeface="Times New Roman" pitchFamily="18" charset="0"/>
                <a:cs typeface="Times New Roman" pitchFamily="18" charset="0"/>
              </a:rPr>
              <a:t>Өлкәннәр көне дип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билгеләнгән.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Шул</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уңайдан мәктәбебездә</a:t>
            </a:r>
            <a:r>
              <a:rPr lang="tt-RU" sz="1200" dirty="0">
                <a:latin typeface="Times New Roman" pitchFamily="18" charset="0"/>
                <a:cs typeface="Times New Roman" pitchFamily="18" charset="0"/>
              </a:rPr>
              <a:t> алдан төзелгән план нигезендә төрле чаралар үткәрелде.</a:t>
            </a:r>
            <a:endParaRPr lang="ru-RU" sz="1200" dirty="0">
              <a:latin typeface="Times New Roman" pitchFamily="18" charset="0"/>
              <a:cs typeface="Times New Roman" pitchFamily="18" charset="0"/>
            </a:endParaRPr>
          </a:p>
          <a:p>
            <a:pPr algn="just" fontAlgn="auto">
              <a:spcBef>
                <a:spcPts val="0"/>
              </a:spcBef>
              <a:spcAft>
                <a:spcPts val="0"/>
              </a:spcAft>
              <a:defRPr/>
            </a:pPr>
            <a:r>
              <a:rPr lang="tt-RU" sz="1200" dirty="0">
                <a:latin typeface="Times New Roman" pitchFamily="18" charset="0"/>
                <a:cs typeface="Times New Roman" pitchFamily="18" charset="0"/>
              </a:rPr>
              <a:t> </a:t>
            </a:r>
            <a:endParaRPr lang="ru-RU" sz="1200" dirty="0">
              <a:latin typeface="Times New Roman" pitchFamily="18" charset="0"/>
              <a:cs typeface="Times New Roman" pitchFamily="18" charset="0"/>
            </a:endParaRPr>
          </a:p>
          <a:p>
            <a:pPr algn="just" fontAlgn="auto">
              <a:spcBef>
                <a:spcPts val="0"/>
              </a:spcBef>
              <a:spcAft>
                <a:spcPts val="0"/>
              </a:spcAft>
              <a:defRPr/>
            </a:pPr>
            <a:r>
              <a:rPr lang="tt-RU" sz="1200" dirty="0">
                <a:latin typeface="Times New Roman" pitchFamily="18" charset="0"/>
                <a:cs typeface="Times New Roman" pitchFamily="18" charset="0"/>
              </a:rPr>
              <a:t> 1 октябрь көнне бер-берләренә иңне иңгә куеп, лаеклы ялга кадәр намуслы хезмәт иткән, район, республика күләмендә мәктәбебезне танытуга үзләреннән зур өлеш керткән, мәктәбебездә эшләп лаеклы ялга чыккан өлкән буын кешеләре бездә кунакта булды. Хөрмәтле өлкәннәребезгә мәдәният йортында укучыларыбыз көче белән әзерләнгән, күңелле җырлары, матур биюләре, ялкынлы шигырьләре, котлаулар белән  концерт тәкъдим ителде, ә соңыннан бәйрәм чәй табыны артында дәвам итте. Килгән өлкәннәр күңел ачып, бик рәхмәтле булып кайтып киттеләр.  </a:t>
            </a:r>
            <a:endParaRPr lang="ru-RU" sz="1200" dirty="0">
              <a:latin typeface="Times New Roman" pitchFamily="18" charset="0"/>
              <a:cs typeface="Times New Roman" pitchFamily="18" charset="0"/>
            </a:endParaRPr>
          </a:p>
          <a:p>
            <a:pPr algn="just" fontAlgn="auto">
              <a:spcBef>
                <a:spcPts val="0"/>
              </a:spcBef>
              <a:spcAft>
                <a:spcPts val="0"/>
              </a:spcAft>
              <a:defRPr/>
            </a:pPr>
            <a:r>
              <a:rPr lang="tt-RU" sz="1200" dirty="0">
                <a:latin typeface="Times New Roman" pitchFamily="18" charset="0"/>
                <a:cs typeface="Times New Roman" pitchFamily="18" charset="0"/>
              </a:rPr>
              <a:t> </a:t>
            </a:r>
            <a:endParaRPr lang="ru-RU" sz="1200" dirty="0">
              <a:latin typeface="Times New Roman" pitchFamily="18" charset="0"/>
              <a:cs typeface="Times New Roman" pitchFamily="18" charset="0"/>
            </a:endParaRPr>
          </a:p>
          <a:p>
            <a:pPr algn="just" fontAlgn="auto">
              <a:spcBef>
                <a:spcPts val="0"/>
              </a:spcBef>
              <a:spcAft>
                <a:spcPts val="0"/>
              </a:spcAft>
              <a:defRPr/>
            </a:pPr>
            <a:r>
              <a:rPr lang="tt-RU" sz="1200" dirty="0">
                <a:latin typeface="Times New Roman" pitchFamily="18" charset="0"/>
                <a:cs typeface="Times New Roman" pitchFamily="18" charset="0"/>
              </a:rPr>
              <a:t>Ункөнлек дәвамында сыйныфларда тәрбия сәгатьләре уздырылды. Әлеге бәйрәм дөньяның бөтен кыйтгаларында билгеләп үтелә. Тәрбия сәгате барышында укучылар әлеге истәлекле көннең тарихы белән таныштылар. Картлык чорының үз шатлыклары хакында мәгълүмат тупладылар. Өлкән яшьтә дә актив булып калу өчен нинди таләпләр үтәргә кирәклеген ачыкладылар.</a:t>
            </a:r>
          </a:p>
          <a:p>
            <a:pPr algn="just" fontAlgn="auto">
              <a:spcBef>
                <a:spcPts val="0"/>
              </a:spcBef>
              <a:spcAft>
                <a:spcPts val="0"/>
              </a:spcAft>
              <a:defRPr/>
            </a:pPr>
            <a:endParaRPr lang="tt-RU" sz="1200" dirty="0">
              <a:latin typeface="Times New Roman" pitchFamily="18" charset="0"/>
              <a:cs typeface="Times New Roman" pitchFamily="18" charset="0"/>
            </a:endParaRPr>
          </a:p>
          <a:p>
            <a:pPr algn="just" fontAlgn="auto">
              <a:spcBef>
                <a:spcPts val="0"/>
              </a:spcBef>
              <a:spcAft>
                <a:spcPts val="0"/>
              </a:spcAft>
              <a:defRPr/>
            </a:pPr>
            <a:endParaRPr lang="tt-RU" sz="1200" dirty="0">
              <a:latin typeface="Times New Roman" pitchFamily="18" charset="0"/>
              <a:cs typeface="Times New Roman" pitchFamily="18" charset="0"/>
            </a:endParaRPr>
          </a:p>
          <a:p>
            <a:pPr algn="just" fontAlgn="auto">
              <a:spcBef>
                <a:spcPts val="0"/>
              </a:spcBef>
              <a:spcAft>
                <a:spcPts val="0"/>
              </a:spcAft>
              <a:defRPr/>
            </a:pPr>
            <a:endParaRPr lang="ru-RU" sz="1200" dirty="0">
              <a:latin typeface="Times New Roman" pitchFamily="18" charset="0"/>
              <a:cs typeface="Times New Roman" pitchFamily="18" charset="0"/>
            </a:endParaRPr>
          </a:p>
          <a:p>
            <a:pPr algn="ctr">
              <a:spcBef>
                <a:spcPts val="0"/>
              </a:spcBef>
              <a:spcAft>
                <a:spcPts val="0"/>
              </a:spcAft>
              <a:defRPr/>
            </a:pPr>
            <a:endParaRPr lang="tt-RU" sz="1400" b="1" dirty="0">
              <a:solidFill>
                <a:srgbClr val="7030A0"/>
              </a:solidFill>
              <a:latin typeface="Times New Roman" pitchFamily="18" charset="0"/>
              <a:cs typeface="Arial" pitchFamily="34" charset="0"/>
            </a:endParaRPr>
          </a:p>
          <a:p>
            <a:pPr algn="ctr">
              <a:spcBef>
                <a:spcPts val="0"/>
              </a:spcBef>
              <a:spcAft>
                <a:spcPts val="0"/>
              </a:spcAft>
              <a:defRPr/>
            </a:pPr>
            <a:endParaRPr lang="tt-RU" sz="1400" b="1" dirty="0">
              <a:solidFill>
                <a:srgbClr val="7030A0"/>
              </a:solidFill>
              <a:latin typeface="Times New Roman" pitchFamily="18" charset="0"/>
              <a:cs typeface="Arial" pitchFamily="34" charset="0"/>
            </a:endParaRPr>
          </a:p>
          <a:p>
            <a:pPr algn="just">
              <a:spcBef>
                <a:spcPts val="0"/>
              </a:spcBef>
              <a:spcAft>
                <a:spcPts val="0"/>
              </a:spcAft>
              <a:defRPr/>
            </a:pPr>
            <a:endParaRPr lang="tt-RU" sz="1400" b="1" dirty="0">
              <a:solidFill>
                <a:srgbClr val="7030A0"/>
              </a:solidFill>
              <a:latin typeface="Times New Roman" pitchFamily="18" charset="0"/>
              <a:cs typeface="Arial" pitchFamily="34" charset="0"/>
            </a:endParaRPr>
          </a:p>
          <a:p>
            <a:pPr>
              <a:spcBef>
                <a:spcPts val="0"/>
              </a:spcBef>
              <a:spcAft>
                <a:spcPts val="0"/>
              </a:spcAft>
              <a:defRPr/>
            </a:pPr>
            <a:endParaRPr lang="tt-RU" sz="1200" dirty="0">
              <a:solidFill>
                <a:srgbClr val="7030A0"/>
              </a:solidFill>
              <a:latin typeface="Times New Roman" pitchFamily="18" charset="0"/>
              <a:cs typeface="Arial" pitchFamily="34" charset="0"/>
            </a:endParaRPr>
          </a:p>
          <a:p>
            <a:pPr>
              <a:spcBef>
                <a:spcPts val="0"/>
              </a:spcBef>
              <a:spcAft>
                <a:spcPts val="0"/>
              </a:spcAft>
              <a:defRPr/>
            </a:pPr>
            <a:endParaRPr lang="tt-RU" sz="1400" dirty="0">
              <a:solidFill>
                <a:schemeClr val="tx2">
                  <a:lumMod val="75000"/>
                </a:schemeClr>
              </a:solidFill>
              <a:latin typeface="Times New Roman" pitchFamily="18" charset="0"/>
              <a:cs typeface="Arial" pitchFamily="34" charset="0"/>
            </a:endParaRPr>
          </a:p>
          <a:p>
            <a:pPr>
              <a:spcBef>
                <a:spcPts val="0"/>
              </a:spcBef>
              <a:spcAft>
                <a:spcPts val="0"/>
              </a:spcAft>
              <a:defRPr/>
            </a:pPr>
            <a:endParaRPr lang="tt-RU" sz="1400" b="1" dirty="0">
              <a:solidFill>
                <a:srgbClr val="7030A0"/>
              </a:solidFill>
              <a:latin typeface="Times New Roman" pitchFamily="18" charset="0"/>
              <a:cs typeface="Arial" pitchFamily="34" charset="0"/>
            </a:endParaRPr>
          </a:p>
          <a:p>
            <a:pPr>
              <a:spcBef>
                <a:spcPts val="0"/>
              </a:spcBef>
              <a:spcAft>
                <a:spcPts val="0"/>
              </a:spcAft>
              <a:defRPr/>
            </a:pPr>
            <a:r>
              <a:rPr lang="tt-RU" sz="1200" dirty="0">
                <a:solidFill>
                  <a:srgbClr val="222222"/>
                </a:solidFill>
                <a:latin typeface="Times New Roman" pitchFamily="18" charset="0"/>
                <a:cs typeface="Arial" pitchFamily="34" charset="0"/>
              </a:rPr>
              <a:t>      </a:t>
            </a:r>
          </a:p>
          <a:p>
            <a:pPr>
              <a:spcBef>
                <a:spcPts val="0"/>
              </a:spcBef>
              <a:spcAft>
                <a:spcPts val="0"/>
              </a:spcAft>
              <a:defRPr/>
            </a:pPr>
            <a:r>
              <a:rPr lang="tt-RU" dirty="0">
                <a:latin typeface="Arial" pitchFamily="34" charset="0"/>
                <a:cs typeface="Arial" pitchFamily="34" charset="0"/>
              </a:rPr>
              <a:t>     </a:t>
            </a:r>
            <a:endParaRPr lang="ru-RU" dirty="0">
              <a:latin typeface="Arial" pitchFamily="34" charset="0"/>
              <a:cs typeface="Arial" pitchFamily="34" charset="0"/>
            </a:endParaRPr>
          </a:p>
        </p:txBody>
      </p:sp>
      <p:sp>
        <p:nvSpPr>
          <p:cNvPr id="22" name="Лента лицом вниз 21"/>
          <p:cNvSpPr/>
          <p:nvPr/>
        </p:nvSpPr>
        <p:spPr>
          <a:xfrm>
            <a:off x="233363" y="250825"/>
            <a:ext cx="6435725" cy="50482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a:t>Яшьлек, октябрь 2017 №2</a:t>
            </a:r>
            <a:endParaRPr lang="ru-RU" dirty="0"/>
          </a:p>
        </p:txBody>
      </p:sp>
      <p:pic>
        <p:nvPicPr>
          <p:cNvPr id="16387" name="Picture 3" descr="C:\Users\рания\Desktop\Pb2mtUTzDwA - копия.jpg"/>
          <p:cNvPicPr>
            <a:picLocks noChangeAspect="1" noChangeArrowheads="1"/>
          </p:cNvPicPr>
          <p:nvPr/>
        </p:nvPicPr>
        <p:blipFill>
          <a:blip r:embed="rId3"/>
          <a:srcRect/>
          <a:stretch>
            <a:fillRect/>
          </a:stretch>
        </p:blipFill>
        <p:spPr bwMode="auto">
          <a:xfrm>
            <a:off x="1773238" y="6011863"/>
            <a:ext cx="2736850" cy="273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AutoShape 2" descr="https://docviewer.yandex.ru/htmlimage?id=5azz-b84vm2ntndlscdrtq5glwdsyks2i30bo6ox8n1kjv4f0jnz7l74x0ocjrb7x5j0q9edfaehz7sea2hn8w4mcgidpgt92ny0f8wt&amp;name=result_html_m54efe5f8.jpg&amp;uid=26878330"/>
          <p:cNvSpPr>
            <a:spLocks noChangeAspect="1" noChangeArrowheads="1"/>
          </p:cNvSpPr>
          <p:nvPr/>
        </p:nvSpPr>
        <p:spPr bwMode="auto">
          <a:xfrm>
            <a:off x="63500" y="-136525"/>
            <a:ext cx="2828925" cy="2124075"/>
          </a:xfrm>
          <a:prstGeom prst="rect">
            <a:avLst/>
          </a:prstGeom>
          <a:noFill/>
          <a:ln w="9525">
            <a:noFill/>
            <a:miter lim="800000"/>
            <a:headEnd/>
            <a:tailEnd/>
          </a:ln>
        </p:spPr>
        <p:txBody>
          <a:bodyPr/>
          <a:lstStyle/>
          <a:p>
            <a:endParaRPr lang="ru-RU">
              <a:latin typeface="Georgia" pitchFamily="18" charset="0"/>
            </a:endParaRPr>
          </a:p>
        </p:txBody>
      </p:sp>
      <p:sp>
        <p:nvSpPr>
          <p:cNvPr id="18434" name="AutoShape 2" descr="https://edu.tatar.ru/upload/news/123013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sp>
        <p:nvSpPr>
          <p:cNvPr id="27" name="AutoShape 7"/>
          <p:cNvSpPr>
            <a:spLocks noChangeArrowheads="1"/>
          </p:cNvSpPr>
          <p:nvPr/>
        </p:nvSpPr>
        <p:spPr bwMode="auto">
          <a:xfrm>
            <a:off x="260350" y="1116013"/>
            <a:ext cx="6337300" cy="7632700"/>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a:lstStyle/>
          <a:p>
            <a:pPr algn="ctr"/>
            <a:r>
              <a:rPr lang="tt-RU" b="1">
                <a:solidFill>
                  <a:srgbClr val="0070C0"/>
                </a:solidFill>
                <a:latin typeface="Georgia" pitchFamily="18" charset="0"/>
              </a:rPr>
              <a:t>“Рәхмәт сиңа, укытучым!”</a:t>
            </a:r>
          </a:p>
          <a:p>
            <a:pPr algn="ctr"/>
            <a:endParaRPr lang="tt-RU" sz="1200">
              <a:latin typeface="Times New Roman" pitchFamily="18" charset="0"/>
              <a:cs typeface="Times New Roman" pitchFamily="18" charset="0"/>
            </a:endParaRPr>
          </a:p>
          <a:p>
            <a:pPr algn="ctr"/>
            <a:r>
              <a:rPr lang="tt-RU" sz="1200">
                <a:latin typeface="Times New Roman" pitchFamily="18" charset="0"/>
                <a:cs typeface="Times New Roman" pitchFamily="18" charset="0"/>
              </a:rPr>
              <a:t>Бу дөньяда миңа ике кеше – </a:t>
            </a:r>
            <a:endParaRPr lang="ru-RU" sz="1200">
              <a:latin typeface="Times New Roman" pitchFamily="18" charset="0"/>
              <a:cs typeface="Times New Roman" pitchFamily="18" charset="0"/>
            </a:endParaRPr>
          </a:p>
          <a:p>
            <a:pPr algn="ctr"/>
            <a:r>
              <a:rPr lang="tt-RU" sz="1200">
                <a:latin typeface="Times New Roman" pitchFamily="18" charset="0"/>
                <a:cs typeface="Times New Roman" pitchFamily="18" charset="0"/>
              </a:rPr>
              <a:t>Укытучым белән әнием – </a:t>
            </a:r>
            <a:endParaRPr lang="ru-RU" sz="1200">
              <a:latin typeface="Times New Roman" pitchFamily="18" charset="0"/>
              <a:cs typeface="Times New Roman" pitchFamily="18" charset="0"/>
            </a:endParaRPr>
          </a:p>
          <a:p>
            <a:pPr algn="ctr"/>
            <a:r>
              <a:rPr lang="tt-RU" sz="1200">
                <a:latin typeface="Times New Roman" pitchFamily="18" charset="0"/>
                <a:cs typeface="Times New Roman" pitchFamily="18" charset="0"/>
              </a:rPr>
              <a:t>Бик тә якын, бик тә гүзәл,</a:t>
            </a:r>
            <a:endParaRPr lang="ru-RU" sz="1200">
              <a:latin typeface="Times New Roman" pitchFamily="18" charset="0"/>
              <a:cs typeface="Times New Roman" pitchFamily="18" charset="0"/>
            </a:endParaRPr>
          </a:p>
          <a:p>
            <a:pPr algn="ctr"/>
            <a:r>
              <a:rPr lang="tt-RU" sz="1200">
                <a:latin typeface="Times New Roman" pitchFamily="18" charset="0"/>
                <a:cs typeface="Times New Roman" pitchFamily="18" charset="0"/>
              </a:rPr>
              <a:t>Аларга сон тагын ни диим?</a:t>
            </a:r>
            <a:endParaRPr lang="ru-RU" sz="1200">
              <a:latin typeface="Times New Roman" pitchFamily="18" charset="0"/>
              <a:cs typeface="Times New Roman" pitchFamily="18" charset="0"/>
            </a:endParaRPr>
          </a:p>
          <a:p>
            <a:pPr algn="ctr"/>
            <a:endParaRPr lang="tt-RU" b="1">
              <a:solidFill>
                <a:srgbClr val="0070C0"/>
              </a:solidFill>
              <a:latin typeface="Georgia" pitchFamily="18" charset="0"/>
            </a:endParaRPr>
          </a:p>
          <a:p>
            <a:pPr algn="just"/>
            <a:r>
              <a:rPr lang="tt-RU" sz="1200">
                <a:latin typeface="Times New Roman" pitchFamily="18" charset="0"/>
                <a:cs typeface="Times New Roman" pitchFamily="18" charset="0"/>
              </a:rPr>
              <a:t>  </a:t>
            </a:r>
            <a:r>
              <a:rPr lang="tt-RU" sz="1200">
                <a:latin typeface="Times New Roman" pitchFamily="18" charset="0"/>
                <a:ea typeface="Calibri" pitchFamily="34" charset="0"/>
                <a:cs typeface="Times New Roman" pitchFamily="18" charset="0"/>
              </a:rPr>
              <a:t> 5 октябрь көнне гаделлек, зирәклек кебек күркәм сыйфатларны үзләренә туплаган һөнәр ияләре – укытучылар көне. Бәйрәм  көне уңаеннан мәктәптә төрле күңелле чаралар үтте. Укучыларыбыз мәктәп ишегеннән кергәндә үк, укытучыларыбызны котлады, сюрпризлар әзерләде. Шулай ук балалар оешмасы һәм мәктәп думасы активистлары “Котлау почтасы” оештырды.Һәр сыйныфта бәйрәм тантанасы рухы күзәтелде. </a:t>
            </a:r>
            <a:r>
              <a:rPr lang="ru-RU" sz="1200">
                <a:latin typeface="Times New Roman" pitchFamily="18" charset="0"/>
                <a:ea typeface="Calibri" pitchFamily="34" charset="0"/>
                <a:cs typeface="Times New Roman" pitchFamily="18" charset="0"/>
              </a:rPr>
              <a:t>Шарлар, төсле акбурларлар белән язылган җылы сүзләр, чәчәкләр... Барысы да яраткан укытучылар хөрмәтенә. Мөгаллимнәребез хөрмәтенә</a:t>
            </a:r>
            <a:r>
              <a:rPr lang="tt-RU" sz="1200">
                <a:latin typeface="Times New Roman" pitchFamily="18" charset="0"/>
                <a:ea typeface="Calibri" pitchFamily="34" charset="0"/>
                <a:cs typeface="Times New Roman" pitchFamily="18" charset="0"/>
              </a:rPr>
              <a:t>  5 сыйныф укучылары “Рәхмәтемнең иң олысы сиңа, Укытучым” исемле әдәби музыкаль кичә оештырдылар.  Бәйрәм матур җырлар, шигырьләр, биюләр һәм котлаулар белән үрелеп барды.  </a:t>
            </a:r>
          </a:p>
          <a:p>
            <a:pPr algn="just"/>
            <a:endParaRPr lang="ru-RU" sz="1200">
              <a:latin typeface="Times New Roman" pitchFamily="18" charset="0"/>
              <a:cs typeface="Times New Roman" pitchFamily="18" charset="0"/>
              <a:hlinkClick r:id="rId3"/>
            </a:endParaRPr>
          </a:p>
          <a:p>
            <a:pPr algn="just"/>
            <a:endParaRPr lang="ru-RU" sz="1200">
              <a:latin typeface="Times New Roman" pitchFamily="18" charset="0"/>
              <a:cs typeface="Times New Roman" pitchFamily="18" charset="0"/>
              <a:hlinkClick r:id="rId3"/>
            </a:endParaRPr>
          </a:p>
          <a:p>
            <a:pPr algn="just"/>
            <a:endParaRPr lang="tt-RU"/>
          </a:p>
          <a:p>
            <a:pPr algn="just"/>
            <a:endParaRPr lang="ru-RU" sz="1200">
              <a:latin typeface="Times New Roman" pitchFamily="18" charset="0"/>
              <a:cs typeface="Times New Roman" pitchFamily="18" charset="0"/>
            </a:endParaRPr>
          </a:p>
        </p:txBody>
      </p:sp>
      <p:sp>
        <p:nvSpPr>
          <p:cNvPr id="35" name="Лента лицом вниз 34"/>
          <p:cNvSpPr/>
          <p:nvPr/>
        </p:nvSpPr>
        <p:spPr>
          <a:xfrm>
            <a:off x="260350" y="107950"/>
            <a:ext cx="6408738" cy="503238"/>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a:t>Яшьлек, октябрь 2017 №2</a:t>
            </a:r>
            <a:endParaRPr lang="ru-RU" dirty="0"/>
          </a:p>
        </p:txBody>
      </p:sp>
      <p:sp>
        <p:nvSpPr>
          <p:cNvPr id="18437" name="AutoShape 5" descr="https://edu.tatar.ru/upload/news/1548218.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pic>
        <p:nvPicPr>
          <p:cNvPr id="18438" name="Picture 6" descr="C:\Users\рания\Desktop\укытучы1.jpg"/>
          <p:cNvPicPr>
            <a:picLocks noChangeAspect="1" noChangeArrowheads="1"/>
          </p:cNvPicPr>
          <p:nvPr/>
        </p:nvPicPr>
        <p:blipFill>
          <a:blip r:embed="rId4"/>
          <a:srcRect/>
          <a:stretch>
            <a:fillRect/>
          </a:stretch>
        </p:blipFill>
        <p:spPr bwMode="auto">
          <a:xfrm>
            <a:off x="549275" y="5219700"/>
            <a:ext cx="2717800" cy="2717800"/>
          </a:xfrm>
          <a:prstGeom prst="rect">
            <a:avLst/>
          </a:prstGeom>
          <a:noFill/>
          <a:ln w="9525">
            <a:noFill/>
            <a:miter lim="800000"/>
            <a:headEnd/>
            <a:tailEnd/>
          </a:ln>
        </p:spPr>
      </p:pic>
      <p:pic>
        <p:nvPicPr>
          <p:cNvPr id="18439" name="Picture 7" descr="C:\Users\рания\Desktop\укытучы коне 1.jpg"/>
          <p:cNvPicPr>
            <a:picLocks noChangeAspect="1" noChangeArrowheads="1"/>
          </p:cNvPicPr>
          <p:nvPr/>
        </p:nvPicPr>
        <p:blipFill>
          <a:blip r:embed="rId5"/>
          <a:srcRect/>
          <a:stretch>
            <a:fillRect/>
          </a:stretch>
        </p:blipFill>
        <p:spPr bwMode="auto">
          <a:xfrm>
            <a:off x="3644900" y="5219700"/>
            <a:ext cx="2717800" cy="271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рямоугольник 22"/>
          <p:cNvSpPr/>
          <p:nvPr/>
        </p:nvSpPr>
        <p:spPr>
          <a:xfrm>
            <a:off x="908720" y="683568"/>
            <a:ext cx="4752528" cy="46166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Мәктәп тормышы</a:t>
            </a:r>
            <a:endParaRPr lang="ru-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25" name="AutoShape 48"/>
          <p:cNvSpPr>
            <a:spLocks noChangeArrowheads="1"/>
          </p:cNvSpPr>
          <p:nvPr/>
        </p:nvSpPr>
        <p:spPr bwMode="auto">
          <a:xfrm>
            <a:off x="115888" y="1042988"/>
            <a:ext cx="6626225" cy="1800225"/>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Bef>
                <a:spcPts val="0"/>
              </a:spcBef>
              <a:spcAft>
                <a:spcPts val="0"/>
              </a:spcAft>
              <a:defRPr/>
            </a:pPr>
            <a:endParaRPr lang="ru-RU" sz="1200" dirty="0">
              <a:latin typeface="+mn-lt"/>
              <a:cs typeface="+mn-cs"/>
              <a:hlinkClick r:id="rId2"/>
            </a:endParaRPr>
          </a:p>
        </p:txBody>
      </p:sp>
      <p:sp>
        <p:nvSpPr>
          <p:cNvPr id="26" name="AutoShape 48"/>
          <p:cNvSpPr>
            <a:spLocks noChangeArrowheads="1"/>
          </p:cNvSpPr>
          <p:nvPr/>
        </p:nvSpPr>
        <p:spPr bwMode="auto">
          <a:xfrm>
            <a:off x="233363" y="2987675"/>
            <a:ext cx="6624637" cy="1584325"/>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Bef>
                <a:spcPts val="0"/>
              </a:spcBef>
              <a:spcAft>
                <a:spcPts val="0"/>
              </a:spcAft>
              <a:defRPr/>
            </a:pPr>
            <a:r>
              <a:rPr lang="tt-RU" sz="1200" b="1" dirty="0">
                <a:solidFill>
                  <a:srgbClr val="C00000"/>
                </a:solidFill>
                <a:latin typeface="Times New Roman" pitchFamily="18" charset="0"/>
                <a:cs typeface="Times New Roman" pitchFamily="18" charset="0"/>
              </a:rPr>
              <a:t>                             “Алтын көздә кунакта”</a:t>
            </a:r>
          </a:p>
          <a:p>
            <a:pPr>
              <a:spcBef>
                <a:spcPts val="0"/>
              </a:spcBef>
              <a:spcAft>
                <a:spcPts val="0"/>
              </a:spcAft>
              <a:defRPr/>
            </a:pPr>
            <a:r>
              <a:rPr lang="tt-RU" sz="1200" dirty="0">
                <a:latin typeface="Times New Roman" pitchFamily="18" charset="0"/>
                <a:cs typeface="Times New Roman" pitchFamily="18" charset="0"/>
              </a:rPr>
              <a:t>Мәктәп күләмендә үткәрелгән “Алтын көз” бәйрәме өчен</a:t>
            </a:r>
          </a:p>
          <a:p>
            <a:pPr>
              <a:spcBef>
                <a:spcPts val="0"/>
              </a:spcBef>
              <a:spcAft>
                <a:spcPts val="0"/>
              </a:spcAft>
              <a:defRPr/>
            </a:pPr>
            <a:r>
              <a:rPr lang="tt-RU" sz="1200" dirty="0">
                <a:latin typeface="Times New Roman" pitchFamily="18" charset="0"/>
                <a:cs typeface="Times New Roman" pitchFamily="18" charset="0"/>
              </a:rPr>
              <a:t> әзерлек эшләре алдан ук алып барылды. Укучыларыбыз</a:t>
            </a:r>
          </a:p>
          <a:p>
            <a:pPr>
              <a:spcBef>
                <a:spcPts val="0"/>
              </a:spcBef>
              <a:spcAft>
                <a:spcPts val="0"/>
              </a:spcAft>
              <a:defRPr/>
            </a:pPr>
            <a:r>
              <a:rPr lang="tt-RU" sz="1200" dirty="0">
                <a:latin typeface="Times New Roman" pitchFamily="18" charset="0"/>
                <a:cs typeface="Times New Roman" pitchFamily="18" charset="0"/>
              </a:rPr>
              <a:t>Көзге уңыштан бай күргәзмә әзерләде. </a:t>
            </a:r>
            <a:r>
              <a:rPr lang="ru-RU" sz="1200" dirty="0" err="1">
                <a:latin typeface="Times New Roman" pitchFamily="18" charset="0"/>
                <a:cs typeface="Times New Roman" pitchFamily="18" charset="0"/>
              </a:rPr>
              <a:t>Башлангыч</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сыйныф</a:t>
            </a:r>
            <a:r>
              <a:rPr lang="ru-RU" sz="1200" dirty="0">
                <a:latin typeface="Times New Roman" pitchFamily="18" charset="0"/>
                <a:cs typeface="Times New Roman" pitchFamily="18" charset="0"/>
              </a:rPr>
              <a:t> </a:t>
            </a:r>
          </a:p>
          <a:p>
            <a:pPr>
              <a:spcBef>
                <a:spcPts val="0"/>
              </a:spcBef>
              <a:spcAft>
                <a:spcPts val="0"/>
              </a:spcAft>
              <a:defRPr/>
            </a:pPr>
            <a:r>
              <a:rPr lang="ru-RU" sz="1200" dirty="0" err="1">
                <a:latin typeface="Times New Roman" pitchFamily="18" charset="0"/>
                <a:cs typeface="Times New Roman" pitchFamily="18" charset="0"/>
              </a:rPr>
              <a:t>укучылары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белән </a:t>
            </a:r>
            <a:r>
              <a:rPr lang="ru-RU" sz="1200" dirty="0">
                <a:latin typeface="Times New Roman" pitchFamily="18" charset="0"/>
                <a:cs typeface="Times New Roman" pitchFamily="18" charset="0"/>
              </a:rPr>
              <a:t>"Алтын </a:t>
            </a:r>
            <a:r>
              <a:rPr lang="ru-RU" sz="1200" dirty="0" err="1">
                <a:latin typeface="Times New Roman" pitchFamily="18" charset="0"/>
                <a:cs typeface="Times New Roman" pitchFamily="18" charset="0"/>
              </a:rPr>
              <a:t>көздә кунакта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дип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исемләнгән</a:t>
            </a:r>
            <a:r>
              <a:rPr lang="ru-RU" sz="1200" dirty="0">
                <a:latin typeface="Times New Roman" pitchFamily="18" charset="0"/>
                <a:cs typeface="Times New Roman" pitchFamily="18" charset="0"/>
              </a:rPr>
              <a:t>,</a:t>
            </a:r>
          </a:p>
          <a:p>
            <a:pPr>
              <a:spcBef>
                <a:spcPts val="0"/>
              </a:spcBef>
              <a:spcAft>
                <a:spcPts val="0"/>
              </a:spcAft>
              <a:defRPr/>
            </a:pPr>
            <a:r>
              <a:rPr lang="ru-RU" sz="1200" dirty="0">
                <a:latin typeface="Times New Roman" pitchFamily="18" charset="0"/>
                <a:cs typeface="Times New Roman" pitchFamily="18" charset="0"/>
              </a:rPr>
              <a:t>5-7нче </a:t>
            </a:r>
            <a:r>
              <a:rPr lang="ru-RU" sz="1200" dirty="0" err="1">
                <a:latin typeface="Times New Roman" pitchFamily="18" charset="0"/>
                <a:cs typeface="Times New Roman" pitchFamily="18" charset="0"/>
              </a:rPr>
              <a:t>сыйныфлар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белән </a:t>
            </a:r>
            <a:r>
              <a:rPr lang="ru-RU" sz="1200" dirty="0">
                <a:latin typeface="Times New Roman" pitchFamily="18" charset="0"/>
                <a:cs typeface="Times New Roman" pitchFamily="18" charset="0"/>
              </a:rPr>
              <a:t>«</a:t>
            </a:r>
            <a:r>
              <a:rPr lang="ru-RU" sz="1200" dirty="0" err="1">
                <a:latin typeface="Times New Roman" pitchFamily="18" charset="0"/>
                <a:cs typeface="Times New Roman" pitchFamily="18" charset="0"/>
              </a:rPr>
              <a:t>Зур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үткәрелде</a:t>
            </a:r>
            <a:r>
              <a:rPr lang="ru-RU" sz="1200" dirty="0">
                <a:latin typeface="Times New Roman" pitchFamily="18" charset="0"/>
                <a:cs typeface="Times New Roman" pitchFamily="18" charset="0"/>
              </a:rPr>
              <a:t>. Ә </a:t>
            </a:r>
            <a:r>
              <a:rPr lang="ru-RU" sz="1200" dirty="0" err="1">
                <a:latin typeface="Times New Roman" pitchFamily="18" charset="0"/>
                <a:cs typeface="Times New Roman" pitchFamily="18" charset="0"/>
              </a:rPr>
              <a:t>өлкән сый</a:t>
            </a:r>
            <a:r>
              <a:rPr lang="ru-RU" sz="1200" dirty="0">
                <a:latin typeface="Times New Roman" pitchFamily="18" charset="0"/>
                <a:cs typeface="Times New Roman" pitchFamily="18" charset="0"/>
              </a:rPr>
              <a:t>-</a:t>
            </a:r>
          </a:p>
          <a:p>
            <a:pPr>
              <a:spcBef>
                <a:spcPts val="0"/>
              </a:spcBef>
              <a:spcAft>
                <a:spcPts val="0"/>
              </a:spcAft>
              <a:defRPr/>
            </a:pPr>
            <a:r>
              <a:rPr lang="ru-RU" sz="1200" dirty="0" err="1">
                <a:latin typeface="Times New Roman" pitchFamily="18" charset="0"/>
                <a:cs typeface="Times New Roman" pitchFamily="18" charset="0"/>
              </a:rPr>
              <a:t>ныф</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укучылары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өчен «Көзге </a:t>
            </a:r>
            <a:r>
              <a:rPr lang="ru-RU" sz="1200" dirty="0">
                <a:latin typeface="Times New Roman" pitchFamily="18" charset="0"/>
                <a:cs typeface="Times New Roman" pitchFamily="18" charset="0"/>
              </a:rPr>
              <a:t>бал» </a:t>
            </a:r>
            <a:r>
              <a:rPr lang="ru-RU" sz="1200" dirty="0" err="1">
                <a:latin typeface="Times New Roman" pitchFamily="18" charset="0"/>
                <a:cs typeface="Times New Roman" pitchFamily="18" charset="0"/>
              </a:rPr>
              <a:t>оештырылды</a:t>
            </a:r>
            <a:r>
              <a:rPr lang="ru-RU" sz="1200" dirty="0">
                <a:latin typeface="Times New Roman" pitchFamily="18" charset="0"/>
                <a:cs typeface="Times New Roman" pitchFamily="18" charset="0"/>
              </a:rPr>
              <a:t>.</a:t>
            </a:r>
            <a:endParaRPr lang="tt-RU" sz="1200" dirty="0">
              <a:latin typeface="Times New Roman" pitchFamily="18" charset="0"/>
              <a:cs typeface="Times New Roman" pitchFamily="18" charset="0"/>
              <a:hlinkClick r:id="rId3"/>
            </a:endParaRPr>
          </a:p>
          <a:p>
            <a:pPr>
              <a:spcBef>
                <a:spcPts val="0"/>
              </a:spcBef>
              <a:spcAft>
                <a:spcPts val="0"/>
              </a:spcAft>
              <a:defRPr/>
            </a:pPr>
            <a:endParaRPr lang="tt-RU" sz="1200" dirty="0">
              <a:latin typeface="Times New Roman" pitchFamily="18" charset="0"/>
              <a:cs typeface="Times New Roman" pitchFamily="18" charset="0"/>
              <a:hlinkClick r:id="rId3"/>
            </a:endParaRPr>
          </a:p>
          <a:p>
            <a:pPr>
              <a:spcBef>
                <a:spcPts val="0"/>
              </a:spcBef>
              <a:spcAft>
                <a:spcPts val="0"/>
              </a:spcAft>
              <a:defRPr/>
            </a:pPr>
            <a:endParaRPr lang="tt-RU" sz="1200" dirty="0">
              <a:latin typeface="Times New Roman" pitchFamily="18" charset="0"/>
              <a:cs typeface="Times New Roman" pitchFamily="18" charset="0"/>
              <a:hlinkClick r:id="rId3"/>
            </a:endParaRPr>
          </a:p>
          <a:p>
            <a:pPr>
              <a:spcBef>
                <a:spcPts val="0"/>
              </a:spcBef>
              <a:spcAft>
                <a:spcPts val="0"/>
              </a:spcAft>
              <a:defRPr/>
            </a:pPr>
            <a:endParaRPr lang="tt-RU" sz="1200" dirty="0">
              <a:latin typeface="Times New Roman" pitchFamily="18" charset="0"/>
              <a:cs typeface="Times New Roman" pitchFamily="18" charset="0"/>
              <a:hlinkClick r:id="rId3"/>
            </a:endParaRPr>
          </a:p>
          <a:p>
            <a:pPr>
              <a:spcBef>
                <a:spcPts val="0"/>
              </a:spcBef>
              <a:spcAft>
                <a:spcPts val="0"/>
              </a:spcAft>
              <a:defRPr/>
            </a:pPr>
            <a:endParaRPr lang="tt-RU" sz="1200" dirty="0">
              <a:latin typeface="Times New Roman" pitchFamily="18" charset="0"/>
              <a:cs typeface="Times New Roman" pitchFamily="18" charset="0"/>
              <a:hlinkClick r:id="rId3"/>
            </a:endParaRPr>
          </a:p>
          <a:p>
            <a:pPr>
              <a:spcBef>
                <a:spcPts val="0"/>
              </a:spcBef>
              <a:spcAft>
                <a:spcPts val="0"/>
              </a:spcAft>
              <a:defRPr/>
            </a:pPr>
            <a:endParaRPr lang="tt-RU" sz="1200" dirty="0">
              <a:latin typeface="Times New Roman" pitchFamily="18" charset="0"/>
              <a:cs typeface="Times New Roman" pitchFamily="18" charset="0"/>
              <a:hlinkClick r:id="rId3"/>
            </a:endParaRPr>
          </a:p>
          <a:p>
            <a:pPr>
              <a:spcBef>
                <a:spcPts val="0"/>
              </a:spcBef>
              <a:spcAft>
                <a:spcPts val="0"/>
              </a:spcAft>
              <a:defRPr/>
            </a:pPr>
            <a:endParaRPr lang="ru-RU" sz="1200" dirty="0">
              <a:latin typeface="Times New Roman" pitchFamily="18" charset="0"/>
              <a:cs typeface="Times New Roman" pitchFamily="18" charset="0"/>
              <a:hlinkClick r:id="rId3"/>
            </a:endParaRPr>
          </a:p>
          <a:p>
            <a:pPr>
              <a:spcBef>
                <a:spcPts val="0"/>
              </a:spcBef>
              <a:spcAft>
                <a:spcPts val="0"/>
              </a:spcAft>
              <a:defRPr/>
            </a:pPr>
            <a:endParaRPr lang="ru-RU" sz="1200" dirty="0">
              <a:latin typeface="+mn-lt"/>
              <a:cs typeface="+mn-cs"/>
              <a:hlinkClick r:id="rId4"/>
            </a:endParaRPr>
          </a:p>
          <a:p>
            <a:pPr>
              <a:spcBef>
                <a:spcPts val="0"/>
              </a:spcBef>
              <a:spcAft>
                <a:spcPts val="0"/>
              </a:spcAft>
              <a:defRPr/>
            </a:pPr>
            <a:endParaRPr lang="ru-RU" sz="1400" dirty="0">
              <a:latin typeface="+mn-lt"/>
              <a:cs typeface="+mn-cs"/>
              <a:hlinkClick r:id="rId4"/>
            </a:endParaRPr>
          </a:p>
        </p:txBody>
      </p:sp>
      <p:sp>
        <p:nvSpPr>
          <p:cNvPr id="27" name="AutoShape 48"/>
          <p:cNvSpPr>
            <a:spLocks noChangeArrowheads="1"/>
          </p:cNvSpPr>
          <p:nvPr/>
        </p:nvSpPr>
        <p:spPr bwMode="auto">
          <a:xfrm>
            <a:off x="188913" y="4716463"/>
            <a:ext cx="6553200" cy="1871662"/>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Bef>
                <a:spcPts val="0"/>
              </a:spcBef>
              <a:spcAft>
                <a:spcPts val="0"/>
              </a:spcAft>
              <a:defRPr/>
            </a:pPr>
            <a:r>
              <a:rPr lang="ru-RU" sz="1200" b="1" dirty="0">
                <a:solidFill>
                  <a:srgbClr val="C00000"/>
                </a:solidFill>
                <a:latin typeface="Times New Roman" pitchFamily="18" charset="0"/>
                <a:ea typeface="Calibri" pitchFamily="34" charset="0"/>
                <a:cs typeface="Times New Roman" pitchFamily="18" charset="0"/>
              </a:rPr>
              <a:t>                              Тату </a:t>
            </a:r>
            <a:r>
              <a:rPr lang="ru-RU" sz="1200" b="1" dirty="0" err="1">
                <a:solidFill>
                  <a:srgbClr val="C00000"/>
                </a:solidFill>
                <a:latin typeface="Times New Roman" pitchFamily="18" charset="0"/>
                <a:ea typeface="Calibri" pitchFamily="34" charset="0"/>
                <a:cs typeface="Times New Roman" pitchFamily="18" charset="0"/>
              </a:rPr>
              <a:t>сыйныф</a:t>
            </a:r>
            <a:r>
              <a:rPr lang="ru-RU" sz="1200" b="1" dirty="0">
                <a:solidFill>
                  <a:srgbClr val="C00000"/>
                </a:solidFill>
                <a:latin typeface="Times New Roman" pitchFamily="18" charset="0"/>
                <a:ea typeface="Calibri" pitchFamily="34" charset="0"/>
                <a:cs typeface="Times New Roman" pitchFamily="18" charset="0"/>
              </a:rPr>
              <a:t> </a:t>
            </a:r>
            <a:r>
              <a:rPr lang="ru-RU" sz="1200" b="1" dirty="0" err="1">
                <a:solidFill>
                  <a:srgbClr val="C00000"/>
                </a:solidFill>
                <a:latin typeface="Times New Roman" pitchFamily="18" charset="0"/>
                <a:ea typeface="Calibri" pitchFamily="34" charset="0"/>
                <a:cs typeface="Times New Roman" pitchFamily="18" charset="0"/>
              </a:rPr>
              <a:t>серл</a:t>
            </a:r>
            <a:r>
              <a:rPr lang="tt-RU" sz="1200" b="1" dirty="0">
                <a:solidFill>
                  <a:srgbClr val="C00000"/>
                </a:solidFill>
                <a:latin typeface="Times New Roman" pitchFamily="18" charset="0"/>
                <a:ea typeface="Calibri" pitchFamily="34" charset="0"/>
                <a:cs typeface="Times New Roman" pitchFamily="18" charset="0"/>
              </a:rPr>
              <a:t>әре.</a:t>
            </a:r>
          </a:p>
          <a:p>
            <a:pPr>
              <a:spcBef>
                <a:spcPts val="0"/>
              </a:spcBef>
              <a:spcAft>
                <a:spcPts val="0"/>
              </a:spcAft>
              <a:defRPr/>
            </a:pPr>
            <a:r>
              <a:rPr lang="tt-RU" sz="1200" dirty="0">
                <a:latin typeface="Times New Roman" pitchFamily="18" charset="0"/>
                <a:ea typeface="Calibri" pitchFamily="34" charset="0"/>
                <a:cs typeface="Times New Roman" pitchFamily="18" charset="0"/>
              </a:rPr>
              <a:t>Эзмә авылы мәдәния йортында </a:t>
            </a:r>
            <a:r>
              <a:rPr lang="tt-RU" sz="1200" dirty="0">
                <a:latin typeface="Calibri"/>
                <a:ea typeface="Calibri" pitchFamily="34" charset="0"/>
                <a:cs typeface="Times New Roman" pitchFamily="18" charset="0"/>
              </a:rPr>
              <a:t>“</a:t>
            </a:r>
            <a:r>
              <a:rPr lang="tt-RU" sz="1200" dirty="0">
                <a:latin typeface="Times New Roman" pitchFamily="18" charset="0"/>
                <a:ea typeface="Calibri" pitchFamily="34" charset="0"/>
                <a:cs typeface="Times New Roman" pitchFamily="18" charset="0"/>
              </a:rPr>
              <a:t>Тату сыйныф серләре</a:t>
            </a:r>
            <a:r>
              <a:rPr lang="tt-RU" sz="1200" dirty="0">
                <a:latin typeface="Calibri"/>
                <a:ea typeface="Calibri" pitchFamily="34" charset="0"/>
                <a:cs typeface="Times New Roman" pitchFamily="18" charset="0"/>
              </a:rPr>
              <a:t>”</a:t>
            </a:r>
            <a:r>
              <a:rPr lang="tt-RU" sz="1200" dirty="0">
                <a:latin typeface="Times New Roman" pitchFamily="18" charset="0"/>
                <a:ea typeface="Calibri" pitchFamily="34" charset="0"/>
                <a:cs typeface="Times New Roman" pitchFamily="18" charset="0"/>
              </a:rPr>
              <a:t> рес-</a:t>
            </a:r>
          </a:p>
          <a:p>
            <a:pPr eaLnBrk="0" hangingPunct="0">
              <a:defRPr/>
            </a:pPr>
            <a:r>
              <a:rPr lang="tt-RU" sz="1200" dirty="0">
                <a:latin typeface="Times New Roman" pitchFamily="18" charset="0"/>
                <a:ea typeface="Calibri" pitchFamily="34" charset="0"/>
                <a:cs typeface="Times New Roman" pitchFamily="18" charset="0"/>
              </a:rPr>
              <a:t>публикакүләм бәйгенең зона ярышы үткәрелде. Бу бәйгедә </a:t>
            </a:r>
          </a:p>
          <a:p>
            <a:pPr eaLnBrk="0" hangingPunct="0">
              <a:defRPr/>
            </a:pPr>
            <a:r>
              <a:rPr lang="tt-RU" sz="1200" dirty="0">
                <a:latin typeface="Times New Roman" pitchFamily="18" charset="0"/>
                <a:ea typeface="Calibri" pitchFamily="34" charset="0"/>
                <a:cs typeface="Times New Roman" pitchFamily="18" charset="0"/>
              </a:rPr>
              <a:t>мәктәп турында җиңеп чыккан 6нчы сыйныф әти </a:t>
            </a:r>
            <a:r>
              <a:rPr lang="tt-RU" sz="1200" dirty="0">
                <a:latin typeface="Calibri"/>
                <a:ea typeface="Calibri" pitchFamily="34" charset="0"/>
                <a:cs typeface="Times New Roman" pitchFamily="18" charset="0"/>
              </a:rPr>
              <a:t>–</a:t>
            </a:r>
            <a:r>
              <a:rPr lang="tt-RU" sz="1200" dirty="0">
                <a:latin typeface="Times New Roman" pitchFamily="18" charset="0"/>
                <a:ea typeface="Calibri" pitchFamily="34" charset="0"/>
                <a:cs typeface="Times New Roman" pitchFamily="18" charset="0"/>
              </a:rPr>
              <a:t>әниләр </a:t>
            </a:r>
          </a:p>
          <a:p>
            <a:pPr eaLnBrk="0" hangingPunct="0">
              <a:defRPr/>
            </a:pPr>
            <a:r>
              <a:rPr lang="tt-RU" sz="1200" dirty="0">
                <a:latin typeface="Times New Roman" pitchFamily="18" charset="0"/>
                <a:ea typeface="Calibri" pitchFamily="34" charset="0"/>
                <a:cs typeface="Times New Roman" pitchFamily="18" charset="0"/>
              </a:rPr>
              <a:t>комитеты Олы Шыңар, Югары Симет, Мичән, Тимершык </a:t>
            </a:r>
          </a:p>
          <a:p>
            <a:pPr eaLnBrk="0" hangingPunct="0">
              <a:defRPr/>
            </a:pPr>
            <a:r>
              <a:rPr lang="tt-RU" sz="1200" dirty="0">
                <a:latin typeface="Times New Roman" pitchFamily="18" charset="0"/>
                <a:ea typeface="Calibri" pitchFamily="34" charset="0"/>
                <a:cs typeface="Times New Roman" pitchFamily="18" charset="0"/>
              </a:rPr>
              <a:t>мәктәпләренең әти </a:t>
            </a:r>
            <a:r>
              <a:rPr lang="tt-RU" sz="1200" dirty="0">
                <a:latin typeface="Calibri"/>
                <a:ea typeface="Calibri" pitchFamily="34" charset="0"/>
                <a:cs typeface="Times New Roman" pitchFamily="18" charset="0"/>
              </a:rPr>
              <a:t>–</a:t>
            </a:r>
            <a:r>
              <a:rPr lang="tt-RU" sz="1200" dirty="0">
                <a:latin typeface="Times New Roman" pitchFamily="18" charset="0"/>
                <a:ea typeface="Calibri" pitchFamily="34" charset="0"/>
                <a:cs typeface="Times New Roman" pitchFamily="18" charset="0"/>
              </a:rPr>
              <a:t> әниләр комитетлары белән көч сынашты. </a:t>
            </a:r>
          </a:p>
          <a:p>
            <a:pPr eaLnBrk="0" hangingPunct="0">
              <a:defRPr/>
            </a:pPr>
            <a:r>
              <a:rPr lang="tt-RU" sz="1200" dirty="0">
                <a:latin typeface="Times New Roman" pitchFamily="18" charset="0"/>
                <a:ea typeface="Calibri" pitchFamily="34" charset="0"/>
                <a:cs typeface="Times New Roman" pitchFamily="18" charset="0"/>
              </a:rPr>
              <a:t>Һәр чыгыш жюри тарафыннан югары бәяләнеп, төрле номи-</a:t>
            </a:r>
          </a:p>
          <a:p>
            <a:pPr eaLnBrk="0" hangingPunct="0">
              <a:defRPr/>
            </a:pPr>
            <a:r>
              <a:rPr lang="tt-RU" sz="1200" dirty="0">
                <a:latin typeface="Times New Roman" pitchFamily="18" charset="0"/>
                <a:ea typeface="Calibri" pitchFamily="34" charset="0"/>
                <a:cs typeface="Times New Roman" pitchFamily="18" charset="0"/>
              </a:rPr>
              <a:t>нацияләрдә исемнәр бирелде.</a:t>
            </a:r>
            <a:endParaRPr lang="tt-RU" dirty="0">
              <a:latin typeface="Arial" pitchFamily="34" charset="0"/>
              <a:cs typeface="Arial" pitchFamily="34" charset="0"/>
            </a:endParaRPr>
          </a:p>
          <a:p>
            <a:pPr fontAlgn="auto">
              <a:spcBef>
                <a:spcPts val="0"/>
              </a:spcBef>
              <a:spcAft>
                <a:spcPts val="0"/>
              </a:spcAft>
              <a:defRPr/>
            </a:pPr>
            <a:r>
              <a:rPr lang="ru-RU" sz="1400" dirty="0">
                <a:latin typeface="+mn-lt"/>
                <a:cs typeface="+mn-cs"/>
              </a:rPr>
              <a:t/>
            </a:r>
            <a:br>
              <a:rPr lang="ru-RU" sz="1400" dirty="0">
                <a:latin typeface="+mn-lt"/>
                <a:cs typeface="+mn-cs"/>
              </a:rPr>
            </a:br>
            <a:endParaRPr lang="ru-RU" dirty="0">
              <a:latin typeface="Arial" pitchFamily="34" charset="0"/>
              <a:cs typeface="Arial" pitchFamily="34" charset="0"/>
            </a:endParaRPr>
          </a:p>
        </p:txBody>
      </p:sp>
      <p:sp>
        <p:nvSpPr>
          <p:cNvPr id="31" name="Лента лицом вниз 30"/>
          <p:cNvSpPr/>
          <p:nvPr/>
        </p:nvSpPr>
        <p:spPr>
          <a:xfrm>
            <a:off x="260350" y="250825"/>
            <a:ext cx="6408738" cy="433388"/>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a:t>Яшьлек, октябрь </a:t>
            </a:r>
            <a:r>
              <a:rPr lang="tt-RU"/>
              <a:t>2017 №2</a:t>
            </a:r>
            <a:endParaRPr lang="ru-RU" dirty="0"/>
          </a:p>
        </p:txBody>
      </p:sp>
      <p:sp>
        <p:nvSpPr>
          <p:cNvPr id="20486" name="AutoShape 2" descr="https://edu.tatar.ru/upload/news/1548610.jpg?rand=160836889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sp>
        <p:nvSpPr>
          <p:cNvPr id="20487" name="AutoShape 4" descr="https://edu.tatar.ru/upload/news/1548610.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pic>
        <p:nvPicPr>
          <p:cNvPr id="20488" name="Picture 5" descr="C:\Users\рания\Desktop\1548610.jpg"/>
          <p:cNvPicPr>
            <a:picLocks noChangeAspect="1" noChangeArrowheads="1"/>
          </p:cNvPicPr>
          <p:nvPr/>
        </p:nvPicPr>
        <p:blipFill>
          <a:blip r:embed="rId5"/>
          <a:srcRect/>
          <a:stretch>
            <a:fillRect/>
          </a:stretch>
        </p:blipFill>
        <p:spPr bwMode="auto">
          <a:xfrm>
            <a:off x="4437063" y="1187450"/>
            <a:ext cx="2212975" cy="1458913"/>
          </a:xfrm>
          <a:prstGeom prst="rect">
            <a:avLst/>
          </a:prstGeom>
          <a:noFill/>
          <a:ln w="9525">
            <a:noFill/>
            <a:miter lim="800000"/>
            <a:headEnd/>
            <a:tailEnd/>
          </a:ln>
        </p:spPr>
      </p:pic>
      <p:sp>
        <p:nvSpPr>
          <p:cNvPr id="20489" name="Rectangle 7"/>
          <p:cNvSpPr>
            <a:spLocks noChangeArrowheads="1"/>
          </p:cNvSpPr>
          <p:nvPr/>
        </p:nvSpPr>
        <p:spPr bwMode="auto">
          <a:xfrm>
            <a:off x="188913" y="638175"/>
            <a:ext cx="4319587" cy="2584450"/>
          </a:xfrm>
          <a:prstGeom prst="rect">
            <a:avLst/>
          </a:prstGeom>
          <a:noFill/>
          <a:ln w="9525">
            <a:noFill/>
            <a:miter lim="800000"/>
            <a:headEnd/>
            <a:tailEnd/>
          </a:ln>
        </p:spPr>
        <p:txBody>
          <a:bodyPr anchor="ctr">
            <a:spAutoFit/>
          </a:bodyPr>
          <a:lstStyle/>
          <a:p>
            <a:endParaRPr lang="ru-RU" sz="1200" u="sng">
              <a:latin typeface="Times New Roman" pitchFamily="18" charset="0"/>
              <a:cs typeface="Times New Roman" pitchFamily="18" charset="0"/>
            </a:endParaRPr>
          </a:p>
          <a:p>
            <a:pPr algn="ctr"/>
            <a:endParaRPr lang="ru-RU" sz="1200">
              <a:solidFill>
                <a:srgbClr val="C00000"/>
              </a:solidFill>
              <a:latin typeface="Times New Roman" pitchFamily="18" charset="0"/>
              <a:cs typeface="Times New Roman" pitchFamily="18" charset="0"/>
            </a:endParaRPr>
          </a:p>
          <a:p>
            <a:pPr algn="ctr"/>
            <a:r>
              <a:rPr lang="ru-RU" sz="1200" b="1">
                <a:solidFill>
                  <a:srgbClr val="C00000"/>
                </a:solidFill>
                <a:latin typeface="Times New Roman" pitchFamily="18" charset="0"/>
                <a:cs typeface="Times New Roman" pitchFamily="18" charset="0"/>
              </a:rPr>
              <a:t>Уңышларыбыз </a:t>
            </a:r>
            <a:endParaRPr lang="ru-RU" sz="1200" b="1">
              <a:latin typeface="Times New Roman" pitchFamily="18" charset="0"/>
              <a:cs typeface="Times New Roman" pitchFamily="18" charset="0"/>
            </a:endParaRPr>
          </a:p>
          <a:p>
            <a:r>
              <a:rPr lang="ru-RU" sz="1200">
                <a:latin typeface="Times New Roman" pitchFamily="18" charset="0"/>
                <a:cs typeface="Times New Roman" pitchFamily="18" charset="0"/>
              </a:rPr>
              <a:t>Мәктәбебез коллективы "Лучшее дизайнерское оформление территории общеобразовательного учреждения" номинациясендә 2 урынга, "Самый продуктивный пришкольный участок" номинациясендә 3 урынга лаек булды һәм бүген укытучылар көне уңаеннан район мәдәният йортында үткәрелгән тантаналы бәйрәм чарасында бүләкләнде.  Барлык укучыларыбызга, укытучыларыбызга, хезмәткәрләргә бакчада куйган хезмәтләре өчен зур рәхмәт белдерәбез, алга таба да уңышлар теләп калабыз.</a:t>
            </a:r>
          </a:p>
          <a:p>
            <a:pPr eaLnBrk="0" hangingPunct="0"/>
            <a:endParaRPr lang="ru-RU"/>
          </a:p>
        </p:txBody>
      </p:sp>
      <p:pic>
        <p:nvPicPr>
          <p:cNvPr id="20490" name="Picture 8" descr="C:\Users\рания\Desktop\1565638.jpg"/>
          <p:cNvPicPr>
            <a:picLocks noChangeAspect="1" noChangeArrowheads="1"/>
          </p:cNvPicPr>
          <p:nvPr/>
        </p:nvPicPr>
        <p:blipFill>
          <a:blip r:embed="rId6"/>
          <a:srcRect/>
          <a:stretch>
            <a:fillRect/>
          </a:stretch>
        </p:blipFill>
        <p:spPr bwMode="auto">
          <a:xfrm>
            <a:off x="4437063" y="3059113"/>
            <a:ext cx="2160587" cy="1423987"/>
          </a:xfrm>
          <a:prstGeom prst="rect">
            <a:avLst/>
          </a:prstGeom>
          <a:noFill/>
          <a:ln w="9525">
            <a:noFill/>
            <a:miter lim="800000"/>
            <a:headEnd/>
            <a:tailEnd/>
          </a:ln>
        </p:spPr>
      </p:pic>
      <p:pic>
        <p:nvPicPr>
          <p:cNvPr id="20491" name="Picture 10" descr="C:\Users\рания\Desktop\1566214.jpg"/>
          <p:cNvPicPr>
            <a:picLocks noChangeAspect="1" noChangeArrowheads="1"/>
          </p:cNvPicPr>
          <p:nvPr/>
        </p:nvPicPr>
        <p:blipFill>
          <a:blip r:embed="rId7"/>
          <a:srcRect/>
          <a:stretch>
            <a:fillRect/>
          </a:stretch>
        </p:blipFill>
        <p:spPr bwMode="auto">
          <a:xfrm>
            <a:off x="4581525" y="4787900"/>
            <a:ext cx="2095500" cy="1381125"/>
          </a:xfrm>
          <a:prstGeom prst="rect">
            <a:avLst/>
          </a:prstGeom>
          <a:noFill/>
          <a:ln w="9525">
            <a:noFill/>
            <a:miter lim="800000"/>
            <a:headEnd/>
            <a:tailEnd/>
          </a:ln>
        </p:spPr>
      </p:pic>
      <p:sp>
        <p:nvSpPr>
          <p:cNvPr id="21" name="AutoShape 48"/>
          <p:cNvSpPr>
            <a:spLocks noChangeArrowheads="1"/>
          </p:cNvSpPr>
          <p:nvPr/>
        </p:nvSpPr>
        <p:spPr bwMode="auto">
          <a:xfrm>
            <a:off x="233363" y="6659563"/>
            <a:ext cx="6435725" cy="2233612"/>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lgn="ctr">
              <a:spcAft>
                <a:spcPts val="0"/>
              </a:spcAft>
              <a:defRPr/>
            </a:pPr>
            <a:r>
              <a:rPr lang="tt-RU" sz="1200" b="1" dirty="0">
                <a:solidFill>
                  <a:srgbClr val="C00000"/>
                </a:solidFill>
                <a:latin typeface="Times New Roman" pitchFamily="18" charset="0"/>
                <a:cs typeface="Times New Roman" pitchFamily="18" charset="0"/>
              </a:rPr>
              <a:t>“Яшьлек” мәктәп тормышын чагылдырган газета</a:t>
            </a:r>
          </a:p>
          <a:p>
            <a:pPr algn="ctr">
              <a:spcAft>
                <a:spcPts val="0"/>
              </a:spcAft>
              <a:defRPr/>
            </a:pPr>
            <a:r>
              <a:rPr lang="tt-RU" sz="1200" b="1" dirty="0">
                <a:solidFill>
                  <a:srgbClr val="C00000"/>
                </a:solidFill>
                <a:latin typeface="Times New Roman" pitchFamily="18" charset="0"/>
                <a:cs typeface="Times New Roman" pitchFamily="18" charset="0"/>
              </a:rPr>
              <a:t>Газетаны гамәлгә куючылар:</a:t>
            </a:r>
          </a:p>
          <a:p>
            <a:pPr>
              <a:spcAft>
                <a:spcPts val="0"/>
              </a:spcAft>
              <a:defRPr/>
            </a:pPr>
            <a:r>
              <a:rPr lang="tt-RU" sz="1200" dirty="0">
                <a:latin typeface="Times New Roman" pitchFamily="18" charset="0"/>
                <a:cs typeface="Times New Roman" pitchFamily="18" charset="0"/>
              </a:rPr>
              <a:t>МБГБУ “Татарстан Республикасы Саба муниципаль районы Эзмә урта гомумбелем бирү мәктәбе”</a:t>
            </a:r>
          </a:p>
          <a:p>
            <a:pPr>
              <a:spcAft>
                <a:spcPts val="0"/>
              </a:spcAft>
              <a:defRPr/>
            </a:pPr>
            <a:r>
              <a:rPr lang="tt-RU" sz="1200" b="1" dirty="0">
                <a:latin typeface="Times New Roman" pitchFamily="18" charset="0"/>
                <a:cs typeface="Times New Roman" pitchFamily="18" charset="0"/>
              </a:rPr>
              <a:t>Мөхәррирләр:</a:t>
            </a:r>
            <a:r>
              <a:rPr lang="tt-RU" sz="1200" dirty="0">
                <a:latin typeface="Times New Roman" pitchFamily="18" charset="0"/>
                <a:cs typeface="Times New Roman" pitchFamily="18" charset="0"/>
              </a:rPr>
              <a:t> тәрбия эшләре буенча директор урынбасары Хадеева Г.Х.,</a:t>
            </a:r>
          </a:p>
          <a:p>
            <a:pPr>
              <a:spcAft>
                <a:spcPts val="0"/>
              </a:spcAft>
              <a:defRPr/>
            </a:pPr>
            <a:r>
              <a:rPr lang="tt-RU" sz="1200" dirty="0">
                <a:latin typeface="Times New Roman" pitchFamily="18" charset="0"/>
                <a:cs typeface="Times New Roman" pitchFamily="18" charset="0"/>
              </a:rPr>
              <a:t> педагог – оештыручы Җиһаншина Н.С.</a:t>
            </a:r>
          </a:p>
          <a:p>
            <a:pPr>
              <a:spcAft>
                <a:spcPts val="0"/>
              </a:spcAft>
              <a:defRPr/>
            </a:pPr>
            <a:r>
              <a:rPr lang="tt-RU" sz="1200" b="1" dirty="0">
                <a:latin typeface="Times New Roman" pitchFamily="18" charset="0"/>
                <a:cs typeface="Times New Roman" pitchFamily="18" charset="0"/>
              </a:rPr>
              <a:t>Редколлегия: </a:t>
            </a:r>
            <a:r>
              <a:rPr lang="tt-RU" sz="1200" dirty="0">
                <a:latin typeface="Times New Roman" pitchFamily="18" charset="0"/>
                <a:cs typeface="Times New Roman" pitchFamily="18" charset="0"/>
              </a:rPr>
              <a:t>варислар оешмасы һәм мәктәп думасы активистлары.</a:t>
            </a:r>
          </a:p>
          <a:p>
            <a:pPr>
              <a:spcAft>
                <a:spcPts val="0"/>
              </a:spcAft>
              <a:defRPr/>
            </a:pPr>
            <a:r>
              <a:rPr lang="tt-RU" sz="1200" b="1" dirty="0">
                <a:latin typeface="Times New Roman" pitchFamily="18" charset="0"/>
                <a:cs typeface="Times New Roman" pitchFamily="18" charset="0"/>
              </a:rPr>
              <a:t>Хәбәрләшү өчен телефон: </a:t>
            </a:r>
            <a:r>
              <a:rPr lang="tt-RU" sz="1200" dirty="0">
                <a:latin typeface="Times New Roman" pitchFamily="18" charset="0"/>
                <a:cs typeface="Times New Roman" pitchFamily="18" charset="0"/>
              </a:rPr>
              <a:t>8(843)62 – 49 – 1 – 75</a:t>
            </a:r>
          </a:p>
          <a:p>
            <a:pPr>
              <a:spcAft>
                <a:spcPts val="0"/>
              </a:spcAft>
              <a:defRPr/>
            </a:pPr>
            <a:r>
              <a:rPr lang="tt-RU" sz="1200" b="1" dirty="0">
                <a:latin typeface="Times New Roman" pitchFamily="18" charset="0"/>
                <a:cs typeface="Times New Roman" pitchFamily="18" charset="0"/>
              </a:rPr>
              <a:t>Безнең сайт: </a:t>
            </a:r>
            <a:r>
              <a:rPr lang="en-US" sz="1200" dirty="0">
                <a:latin typeface="Times New Roman" pitchFamily="18" charset="0"/>
                <a:cs typeface="Times New Roman" pitchFamily="18" charset="0"/>
                <a:hlinkClick r:id="rId8"/>
              </a:rPr>
              <a:t>https://edu.tatar.ru/saby/izmya/sch</a:t>
            </a:r>
            <a:endParaRPr lang="tt-RU" sz="1200" dirty="0">
              <a:latin typeface="Times New Roman" pitchFamily="18" charset="0"/>
              <a:cs typeface="Times New Roman" pitchFamily="18" charset="0"/>
            </a:endParaRPr>
          </a:p>
          <a:p>
            <a:pPr>
              <a:spcAft>
                <a:spcPts val="0"/>
              </a:spcAft>
              <a:defRPr/>
            </a:pPr>
            <a:r>
              <a:rPr lang="tt-RU" sz="1200" b="1" dirty="0">
                <a:latin typeface="Times New Roman" pitchFamily="18" charset="0"/>
                <a:cs typeface="Times New Roman" pitchFamily="18" charset="0"/>
              </a:rPr>
              <a:t>Электрон адрес: </a:t>
            </a:r>
            <a:r>
              <a:rPr lang="en-US" sz="1200" dirty="0">
                <a:latin typeface="Times New Roman" pitchFamily="18" charset="0"/>
                <a:cs typeface="Times New Roman" pitchFamily="18" charset="0"/>
                <a:hlinkClick r:id="rId9"/>
              </a:rPr>
              <a:t>izmasaba@yandex.ru</a:t>
            </a:r>
            <a:endParaRPr lang="en-US" sz="1200" dirty="0">
              <a:latin typeface="Times New Roman" pitchFamily="18" charset="0"/>
              <a:cs typeface="Times New Roman" pitchFamily="18" charset="0"/>
            </a:endParaRPr>
          </a:p>
          <a:p>
            <a:pPr>
              <a:spcAft>
                <a:spcPts val="0"/>
              </a:spcAft>
              <a:defRPr/>
            </a:pPr>
            <a:r>
              <a:rPr lang="tt-RU" sz="1200" dirty="0">
                <a:latin typeface="Times New Roman" pitchFamily="18" charset="0"/>
                <a:cs typeface="Times New Roman" pitchFamily="18" charset="0"/>
              </a:rPr>
              <a:t>Газетаның киләсе саны 30нчы ноябрьдә чыга.</a:t>
            </a:r>
            <a:endParaRPr lang="en-US" sz="1200" dirty="0">
              <a:latin typeface="Times New Roman" pitchFamily="18" charset="0"/>
              <a:cs typeface="Times New Roman" pitchFamily="18" charset="0"/>
            </a:endParaRPr>
          </a:p>
          <a:p>
            <a:pPr>
              <a:spcAft>
                <a:spcPts val="0"/>
              </a:spcAft>
              <a:defRPr/>
            </a:pPr>
            <a:endParaRPr lang="en-US"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200" dirty="0">
              <a:latin typeface="Times New Roman" pitchFamily="18" charset="0"/>
              <a:cs typeface="Times New Roman" pitchFamily="18" charset="0"/>
            </a:endParaRPr>
          </a:p>
          <a:p>
            <a:pPr>
              <a:spcAft>
                <a:spcPts val="0"/>
              </a:spcAft>
              <a:defRPr/>
            </a:pPr>
            <a:endParaRPr lang="tt-RU" sz="1400" b="1" dirty="0">
              <a:solidFill>
                <a:srgbClr val="C00000"/>
              </a:solidFill>
              <a:latin typeface="Times New Roman" pitchFamily="18" charset="0"/>
              <a:cs typeface="Times New Roman" pitchFamily="18"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2859</TotalTime>
  <Words>701</Words>
  <Application>Microsoft Office PowerPoint</Application>
  <PresentationFormat>Экран (4:3)</PresentationFormat>
  <Paragraphs>92</Paragraphs>
  <Slides>4</Slides>
  <Notes>3</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4</vt:i4>
      </vt:variant>
      <vt:variant>
        <vt:lpstr>Заголовки слайдов</vt:lpstr>
      </vt:variant>
      <vt:variant>
        <vt:i4>4</vt:i4>
      </vt:variant>
    </vt:vector>
  </HeadingPairs>
  <TitlesOfParts>
    <vt:vector size="12" baseType="lpstr">
      <vt:lpstr>Georgia</vt:lpstr>
      <vt:lpstr>Arial</vt:lpstr>
      <vt:lpstr>Calibri</vt:lpstr>
      <vt:lpstr>Times New Roman</vt:lpstr>
      <vt:lpstr>Воздушный поток</vt:lpstr>
      <vt:lpstr>Воздушный поток</vt:lpstr>
      <vt:lpstr>Воздушный поток</vt:lpstr>
      <vt:lpstr>Воздушный поток</vt:lpstr>
      <vt:lpstr>Слайд 1</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ramzia</dc:creator>
  <cp:lastModifiedBy>User1</cp:lastModifiedBy>
  <cp:revision>190</cp:revision>
  <dcterms:created xsi:type="dcterms:W3CDTF">2015-12-04T11:27:01Z</dcterms:created>
  <dcterms:modified xsi:type="dcterms:W3CDTF">2018-01-07T19:01:42Z</dcterms:modified>
</cp:coreProperties>
</file>